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65"/>
  </p:notesMasterIdLst>
  <p:sldIdLst>
    <p:sldId id="256" r:id="rId5"/>
    <p:sldId id="257" r:id="rId6"/>
    <p:sldId id="286" r:id="rId7"/>
    <p:sldId id="258" r:id="rId8"/>
    <p:sldId id="259" r:id="rId9"/>
    <p:sldId id="261" r:id="rId10"/>
    <p:sldId id="262" r:id="rId11"/>
    <p:sldId id="265" r:id="rId12"/>
    <p:sldId id="266" r:id="rId13"/>
    <p:sldId id="267" r:id="rId14"/>
    <p:sldId id="264" r:id="rId15"/>
    <p:sldId id="260" r:id="rId16"/>
    <p:sldId id="270" r:id="rId17"/>
    <p:sldId id="271" r:id="rId18"/>
    <p:sldId id="272" r:id="rId19"/>
    <p:sldId id="273" r:id="rId20"/>
    <p:sldId id="277" r:id="rId21"/>
    <p:sldId id="274" r:id="rId22"/>
    <p:sldId id="275" r:id="rId23"/>
    <p:sldId id="278" r:id="rId24"/>
    <p:sldId id="281" r:id="rId25"/>
    <p:sldId id="282" r:id="rId26"/>
    <p:sldId id="284" r:id="rId27"/>
    <p:sldId id="283" r:id="rId28"/>
    <p:sldId id="279" r:id="rId29"/>
    <p:sldId id="280" r:id="rId30"/>
    <p:sldId id="289" r:id="rId31"/>
    <p:sldId id="296" r:id="rId32"/>
    <p:sldId id="290" r:id="rId33"/>
    <p:sldId id="291" r:id="rId34"/>
    <p:sldId id="287" r:id="rId35"/>
    <p:sldId id="292" r:id="rId36"/>
    <p:sldId id="294" r:id="rId37"/>
    <p:sldId id="293" r:id="rId38"/>
    <p:sldId id="295" r:id="rId39"/>
    <p:sldId id="302" r:id="rId40"/>
    <p:sldId id="298" r:id="rId41"/>
    <p:sldId id="300" r:id="rId42"/>
    <p:sldId id="299" r:id="rId43"/>
    <p:sldId id="303" r:id="rId44"/>
    <p:sldId id="304" r:id="rId45"/>
    <p:sldId id="306" r:id="rId46"/>
    <p:sldId id="307" r:id="rId47"/>
    <p:sldId id="308" r:id="rId48"/>
    <p:sldId id="310" r:id="rId49"/>
    <p:sldId id="309" r:id="rId50"/>
    <p:sldId id="305" r:id="rId51"/>
    <p:sldId id="312" r:id="rId52"/>
    <p:sldId id="311" r:id="rId53"/>
    <p:sldId id="313" r:id="rId54"/>
    <p:sldId id="314" r:id="rId55"/>
    <p:sldId id="315" r:id="rId56"/>
    <p:sldId id="317" r:id="rId57"/>
    <p:sldId id="316" r:id="rId58"/>
    <p:sldId id="318" r:id="rId59"/>
    <p:sldId id="319" r:id="rId60"/>
    <p:sldId id="320" r:id="rId61"/>
    <p:sldId id="321" r:id="rId62"/>
    <p:sldId id="269" r:id="rId63"/>
    <p:sldId id="263" r:id="rId64"/>
  </p:sldIdLst>
  <p:sldSz cx="12192000" cy="6858000"/>
  <p:notesSz cx="6858000" cy="9144000"/>
  <p:embeddedFontLst>
    <p:embeddedFont>
      <p:font typeface="Abadi" panose="020B0604020104020204" pitchFamily="34" charset="0"/>
      <p:regular r:id="rId66"/>
    </p:embeddedFont>
    <p:embeddedFont>
      <p:font typeface="Consolas" panose="020B0609020204030204" pitchFamily="49" charset="0"/>
      <p:regular r:id="rId67"/>
      <p:bold r:id="rId68"/>
      <p:italic r:id="rId69"/>
      <p:boldItalic r:id="rId70"/>
    </p:embeddedFont>
    <p:embeddedFont>
      <p:font typeface="Georgia" panose="02040502050405020303" pitchFamily="18" charset="0"/>
      <p:regular r:id="rId71"/>
      <p:bold r:id="rId72"/>
      <p:italic r:id="rId73"/>
      <p:boldItalic r:id="rId74"/>
    </p:embeddedFont>
    <p:embeddedFont>
      <p:font typeface="나눔바른고딕" panose="020B0603020101020101" pitchFamily="50" charset="-127"/>
      <p:regular r:id="rId75"/>
      <p:bold r:id="rId76"/>
    </p:embeddedFont>
    <p:embeddedFont>
      <p:font typeface="맑은 고딕" panose="020B0503020000020004" pitchFamily="50" charset="-127"/>
      <p:regular r:id="rId77"/>
      <p:bold r:id="rId7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DD180C8-AEBD-40E1-A7F8-5D56C38865D2}">
          <p14:sldIdLst>
            <p14:sldId id="256"/>
            <p14:sldId id="257"/>
          </p14:sldIdLst>
        </p14:section>
        <p14:section name="lower_bound" id="{62EA054C-41C1-468F-9D3C-80B1D22D3D04}">
          <p14:sldIdLst>
            <p14:sldId id="286"/>
            <p14:sldId id="258"/>
            <p14:sldId id="259"/>
            <p14:sldId id="261"/>
            <p14:sldId id="262"/>
            <p14:sldId id="265"/>
            <p14:sldId id="266"/>
            <p14:sldId id="267"/>
            <p14:sldId id="264"/>
            <p14:sldId id="260"/>
            <p14:sldId id="270"/>
            <p14:sldId id="271"/>
            <p14:sldId id="272"/>
            <p14:sldId id="273"/>
            <p14:sldId id="277"/>
            <p14:sldId id="274"/>
            <p14:sldId id="275"/>
            <p14:sldId id="278"/>
            <p14:sldId id="281"/>
            <p14:sldId id="282"/>
            <p14:sldId id="284"/>
            <p14:sldId id="283"/>
            <p14:sldId id="279"/>
            <p14:sldId id="280"/>
          </p14:sldIdLst>
        </p14:section>
        <p14:section name="upper_bound" id="{9BF7C987-CA58-4801-A309-5076F98B57E0}">
          <p14:sldIdLst>
            <p14:sldId id="289"/>
            <p14:sldId id="296"/>
            <p14:sldId id="290"/>
            <p14:sldId id="291"/>
            <p14:sldId id="287"/>
            <p14:sldId id="292"/>
          </p14:sldIdLst>
        </p14:section>
        <p14:section name="binary_search" id="{E3665773-5507-44B4-9907-4AD5E507AF7A}">
          <p14:sldIdLst>
            <p14:sldId id="294"/>
            <p14:sldId id="293"/>
            <p14:sldId id="295"/>
            <p14:sldId id="302"/>
            <p14:sldId id="298"/>
            <p14:sldId id="300"/>
            <p14:sldId id="299"/>
          </p14:sldIdLst>
        </p14:section>
        <p14:section name="equal_range" id="{DC73B01D-B252-4D3E-9564-1D1115DD6BF6}">
          <p14:sldIdLst>
            <p14:sldId id="303"/>
            <p14:sldId id="304"/>
            <p14:sldId id="306"/>
            <p14:sldId id="307"/>
            <p14:sldId id="308"/>
            <p14:sldId id="310"/>
            <p14:sldId id="309"/>
            <p14:sldId id="305"/>
            <p14:sldId id="312"/>
            <p14:sldId id="311"/>
            <p14:sldId id="313"/>
            <p14:sldId id="314"/>
            <p14:sldId id="315"/>
            <p14:sldId id="317"/>
            <p14:sldId id="316"/>
            <p14:sldId id="318"/>
            <p14:sldId id="319"/>
            <p14:sldId id="320"/>
            <p14:sldId id="321"/>
            <p14:sldId id="269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89F840-37DB-454D-ACF0-8CA296AB45D3}" v="170" dt="2020-01-13T14:56:37.1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209" autoAdjust="0"/>
  </p:normalViewPr>
  <p:slideViewPr>
    <p:cSldViewPr snapToGrid="0" showGuides="1">
      <p:cViewPr varScale="1">
        <p:scale>
          <a:sx n="77" d="100"/>
          <a:sy n="77" d="100"/>
        </p:scale>
        <p:origin x="642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3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9.fntdata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7.fntdata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1.fntdata"/><Relationship Id="rId7" Type="http://schemas.openxmlformats.org/officeDocument/2006/relationships/slide" Target="slides/slide3.xml"/><Relationship Id="rId71" Type="http://schemas.openxmlformats.org/officeDocument/2006/relationships/font" Target="fonts/font6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3FB32-C456-4880-96F8-A68273A1DFFA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D8A5C-7244-48C3-97C5-850B3BC84B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208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_</a:t>
            </a:r>
            <a:r>
              <a:rPr lang="en-US" altLang="ko-KR" dirty="0" err="1"/>
              <a:t>Adl_verify_range</a:t>
            </a:r>
            <a:r>
              <a:rPr lang="en-US" altLang="ko-KR" dirty="0"/>
              <a:t> : </a:t>
            </a:r>
            <a:r>
              <a:rPr lang="ko-KR" altLang="en-US" dirty="0"/>
              <a:t>유효한 범위 확인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D8A5C-7244-48C3-97C5-850B3BC84B7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494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D8A5C-7244-48C3-97C5-850B3BC84B7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163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흔한 이진 탐색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D8A5C-7244-48C3-97C5-850B3BC84B7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106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다시 </a:t>
            </a:r>
            <a:r>
              <a:rPr lang="en-US" altLang="ko-KR" dirty="0"/>
              <a:t>fancy</a:t>
            </a:r>
            <a:r>
              <a:rPr lang="ko-KR" altLang="en-US" dirty="0"/>
              <a:t>포인터</a:t>
            </a:r>
            <a:r>
              <a:rPr lang="en-US" altLang="ko-KR" dirty="0"/>
              <a:t>/</a:t>
            </a:r>
            <a:r>
              <a:rPr lang="en-US" altLang="ko-KR" dirty="0" err="1"/>
              <a:t>list_iterator</a:t>
            </a:r>
            <a:r>
              <a:rPr lang="ko-KR" altLang="en-US" dirty="0"/>
              <a:t>로 바꿈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D8A5C-7244-48C3-97C5-850B3BC84B7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47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다시 </a:t>
            </a:r>
            <a:r>
              <a:rPr lang="en-US" altLang="ko-KR" dirty="0"/>
              <a:t>fancy</a:t>
            </a:r>
            <a:r>
              <a:rPr lang="ko-KR" altLang="en-US" dirty="0"/>
              <a:t>포인터</a:t>
            </a:r>
            <a:r>
              <a:rPr lang="en-US" altLang="ko-KR" dirty="0"/>
              <a:t>/</a:t>
            </a:r>
            <a:r>
              <a:rPr lang="en-US" altLang="ko-KR" dirty="0" err="1"/>
              <a:t>list_iterator</a:t>
            </a:r>
            <a:r>
              <a:rPr lang="ko-KR" altLang="en-US" dirty="0"/>
              <a:t>로 바꿈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D8A5C-7244-48C3-97C5-850B3BC84B7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417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다시 </a:t>
            </a:r>
            <a:r>
              <a:rPr lang="en-US" altLang="ko-KR" dirty="0"/>
              <a:t>fancy</a:t>
            </a:r>
            <a:r>
              <a:rPr lang="ko-KR" altLang="en-US" dirty="0"/>
              <a:t>포인터</a:t>
            </a:r>
            <a:r>
              <a:rPr lang="en-US" altLang="ko-KR" dirty="0"/>
              <a:t>/</a:t>
            </a:r>
            <a:r>
              <a:rPr lang="en-US" altLang="ko-KR" dirty="0" err="1"/>
              <a:t>list_iterator</a:t>
            </a:r>
            <a:r>
              <a:rPr lang="ko-KR" altLang="en-US" dirty="0"/>
              <a:t>로 바꿈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D8A5C-7244-48C3-97C5-850B3BC84B7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602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D8A5C-7244-48C3-97C5-850B3BC84B7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306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왜 이렇게 하는 걸까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_Val == *_</a:t>
            </a:r>
            <a:r>
              <a:rPr lang="en-US" altLang="ko-KR" dirty="0" err="1"/>
              <a:t>UFirst</a:t>
            </a:r>
            <a:r>
              <a:rPr lang="en-US" altLang="ko-KR" dirty="0"/>
              <a:t> </a:t>
            </a:r>
            <a:r>
              <a:rPr lang="ko-KR" altLang="en-US" dirty="0"/>
              <a:t>로 체크하면 왜 </a:t>
            </a:r>
            <a:r>
              <a:rPr lang="ko-KR" altLang="en-US" dirty="0" err="1"/>
              <a:t>안되는걸까</a:t>
            </a:r>
            <a:r>
              <a:rPr lang="en-US" altLang="ko-KR" dirty="0"/>
              <a:t>? -&gt; strict weak ordering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D8A5C-7244-48C3-97C5-850B3BC84B7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652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euquality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D8A5C-7244-48C3-97C5-850B3BC84B7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249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이진탐색으로 더이상 작지 않은 위치를 찾음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결과를</a:t>
            </a:r>
            <a:r>
              <a:rPr lang="en-US" altLang="ko-KR" dirty="0"/>
              <a:t>, "</a:t>
            </a:r>
            <a:r>
              <a:rPr lang="ko-KR" altLang="en-US" dirty="0"/>
              <a:t>크지도 않음</a:t>
            </a:r>
            <a:r>
              <a:rPr lang="en-US" altLang="ko-KR" dirty="0"/>
              <a:t>" </a:t>
            </a:r>
            <a:r>
              <a:rPr lang="ko-KR" altLang="en-US" dirty="0"/>
              <a:t>으로 비교하여 동등한지 체크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코드를 잘 보면</a:t>
            </a:r>
            <a:r>
              <a:rPr lang="en-US" altLang="ko-KR" dirty="0"/>
              <a:t>, </a:t>
            </a:r>
            <a:r>
              <a:rPr lang="en-US" altLang="ko-KR" dirty="0" err="1"/>
              <a:t>Pred</a:t>
            </a:r>
            <a:r>
              <a:rPr lang="en-US" altLang="ko-KR" dirty="0"/>
              <a:t> </a:t>
            </a:r>
            <a:r>
              <a:rPr lang="ko-KR" altLang="en-US" dirty="0"/>
              <a:t>를 제외한 </a:t>
            </a:r>
            <a:r>
              <a:rPr lang="en-US" altLang="ko-KR" dirty="0"/>
              <a:t>operator (</a:t>
            </a:r>
            <a:r>
              <a:rPr lang="ko-KR" altLang="en-US" dirty="0"/>
              <a:t> </a:t>
            </a:r>
            <a:r>
              <a:rPr lang="en-US" altLang="ko-KR" dirty="0"/>
              <a:t>=,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를 사용하지 않음을 알 수 있음</a:t>
            </a:r>
            <a:endParaRPr lang="en-US" altLang="ko-KR" dirty="0"/>
          </a:p>
          <a:p>
            <a:r>
              <a:rPr lang="ko-KR" altLang="en-US" dirty="0"/>
              <a:t>이 덕분에 </a:t>
            </a:r>
            <a:r>
              <a:rPr lang="en-US" altLang="ko-KR" dirty="0" err="1"/>
              <a:t>stl</a:t>
            </a:r>
            <a:r>
              <a:rPr lang="en-US" altLang="ko-KR" dirty="0"/>
              <a:t> </a:t>
            </a:r>
            <a:r>
              <a:rPr lang="ko-KR" altLang="en-US" dirty="0"/>
              <a:t>에서는 특정 클래스를 </a:t>
            </a:r>
            <a:r>
              <a:rPr lang="en-US" altLang="ko-KR" dirty="0"/>
              <a:t>set, map </a:t>
            </a:r>
            <a:r>
              <a:rPr lang="ko-KR" altLang="en-US" dirty="0"/>
              <a:t>등 정렬된 컨테이너에 넣거나</a:t>
            </a:r>
            <a:r>
              <a:rPr lang="en-US" altLang="ko-KR" dirty="0"/>
              <a:t>, </a:t>
            </a:r>
            <a:r>
              <a:rPr lang="ko-KR" altLang="en-US" dirty="0"/>
              <a:t>정렬 알고리즘을 사용할 때 </a:t>
            </a:r>
            <a:endParaRPr lang="en-US" altLang="ko-KR" dirty="0"/>
          </a:p>
          <a:p>
            <a:r>
              <a:rPr lang="en-US" altLang="ko-KR" dirty="0"/>
              <a:t>operator &lt; </a:t>
            </a:r>
            <a:r>
              <a:rPr lang="ko-KR" altLang="en-US" dirty="0"/>
              <a:t>하나만 정의하면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D8A5C-7244-48C3-97C5-850B3BC84B7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846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D8A5C-7244-48C3-97C5-850B3BC84B7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949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_</a:t>
            </a:r>
            <a:r>
              <a:rPr lang="en-US" altLang="ko-KR" dirty="0" err="1"/>
              <a:t>Get_unwrapped</a:t>
            </a:r>
            <a:r>
              <a:rPr lang="en-US" altLang="ko-KR" dirty="0"/>
              <a:t>(_First) : </a:t>
            </a:r>
            <a:r>
              <a:rPr lang="ko-KR" altLang="en-US" dirty="0"/>
              <a:t>각 </a:t>
            </a:r>
            <a:r>
              <a:rPr lang="ko-KR" altLang="en-US" dirty="0" err="1"/>
              <a:t>이터레이터</a:t>
            </a:r>
            <a:r>
              <a:rPr lang="ko-KR" altLang="en-US" dirty="0"/>
              <a:t> 별로 </a:t>
            </a:r>
            <a:r>
              <a:rPr lang="ko-KR" altLang="en-US" dirty="0" err="1"/>
              <a:t>구현되어있는</a:t>
            </a:r>
            <a:r>
              <a:rPr lang="ko-KR" altLang="en-US" dirty="0"/>
              <a:t> </a:t>
            </a:r>
            <a:r>
              <a:rPr lang="en-US" altLang="ko-KR" dirty="0"/>
              <a:t>_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Unwrapped()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함수 호출</a:t>
            </a: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_Unwrapped() :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더 가벼운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체크가 없는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버전의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이터레이터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리턴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D8A5C-7244-48C3-97C5-850B3BC84B7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78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현우한테 </a:t>
            </a:r>
            <a:r>
              <a:rPr lang="ko-KR" altLang="en-US" dirty="0" err="1"/>
              <a:t>설명잘못함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D8A5C-7244-48C3-97C5-850B3BC84B7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553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결론부터 말하면</a:t>
            </a:r>
            <a:r>
              <a:rPr lang="en-US" altLang="ko-KR" dirty="0"/>
              <a:t>, _Apply </a:t>
            </a:r>
            <a:r>
              <a:rPr lang="ko-KR" altLang="en-US" dirty="0" err="1"/>
              <a:t>사용하는데가</a:t>
            </a:r>
            <a:r>
              <a:rPr lang="ko-KR" altLang="en-US" dirty="0"/>
              <a:t> 없음</a:t>
            </a:r>
            <a:r>
              <a:rPr lang="en-US" altLang="ko-KR" dirty="0"/>
              <a:t>. </a:t>
            </a:r>
            <a:r>
              <a:rPr lang="ko-KR" altLang="en-US" dirty="0"/>
              <a:t>왜 정의했는지 모르겠음</a:t>
            </a:r>
            <a:r>
              <a:rPr lang="en-US" altLang="ko-KR" dirty="0"/>
              <a:t>. </a:t>
            </a:r>
            <a:r>
              <a:rPr lang="ko-KR" altLang="en-US" dirty="0"/>
              <a:t>없어도 기능 잘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D8A5C-7244-48C3-97C5-850B3BC84B7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740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</a:t>
            </a:r>
            <a:r>
              <a:rPr lang="ko-KR" altLang="en-US" dirty="0"/>
              <a:t>라는 타입이 없기 때문에 컴파일 에러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D8A5C-7244-48C3-97C5-850B3BC84B79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74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STL_VERITY</a:t>
            </a:r>
            <a:r>
              <a:rPr lang="ko-KR" altLang="en-US" dirty="0"/>
              <a:t> 는 일종의 </a:t>
            </a:r>
            <a:r>
              <a:rPr lang="en-US" altLang="ko-KR" dirty="0"/>
              <a:t>ASSERT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D8A5C-7244-48C3-97C5-850B3BC84B79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1651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D8A5C-7244-48C3-97C5-850B3BC84B79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6503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D8A5C-7244-48C3-97C5-850B3BC84B79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553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이 과정을 거치는가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D8A5C-7244-48C3-97C5-850B3BC84B7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588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D8A5C-7244-48C3-97C5-850B3BC84B7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451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나누기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D8A5C-7244-48C3-97C5-850B3BC84B7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049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나누기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D8A5C-7244-48C3-97C5-850B3BC84B7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71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D8A5C-7244-48C3-97C5-850B3BC84B7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183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D8A5C-7244-48C3-97C5-850B3BC84B7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268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D8A5C-7244-48C3-97C5-850B3BC84B7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96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140F8-3376-4B95-857A-82FD6A59E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F43715-3D98-42F2-A9BC-1A230915B3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ED1865-746B-455E-982E-D0981CB6D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5C09E-A8D0-4142-8F84-3F6F724A8C6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CD303B-67EE-4851-B9E2-D28C2B2B4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E0FA5-F8B7-4D15-8885-EC49A30B4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C3813-66D2-4078-8D42-C81FD443D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99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2AD9D-D29B-4F72-8C7B-661622AF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FFF9EF-B6EE-41DC-978E-C2BFA0265B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22CCA1-C4E2-49A2-B2E2-595DE6DC1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5C09E-A8D0-4142-8F84-3F6F724A8C6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2A8FA8-BC5E-44A9-BE85-5113CAC11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91EC4B-5048-4242-A9FB-8C190580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C3813-66D2-4078-8D42-C81FD443D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12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367B1E-EB93-4570-91C3-B9844813F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F1D33B-3ECF-475F-B866-91E5AAA0F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9BC1D9-F865-4477-9B73-DD4BD92C7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5C09E-A8D0-4142-8F84-3F6F724A8C6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F16432-8D30-4723-BB8F-9C6B74537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53E10D-D5F2-4C1F-9B2C-F5410985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C3813-66D2-4078-8D42-C81FD443D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878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3F37A-4C76-4807-9EDA-830FEA48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D47636-2134-4755-8DB3-A489911FB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CAB68-4E85-4B53-B29B-6B0DE34C2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5C09E-A8D0-4142-8F84-3F6F724A8C6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F7A51E-3324-48FE-8FF0-9BD558135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63D3C8-E45C-4DF2-9466-2172C164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C3813-66D2-4078-8D42-C81FD443D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8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18B71-71E9-41A3-8F2B-131DBF2C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E3D5A1-3395-42DA-802C-026785C46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97F9A-C31B-431D-B34D-5463B3984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5C09E-A8D0-4142-8F84-3F6F724A8C6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C6FD85-A392-48C9-A9D0-C23EE86FB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39B962-E68C-45A0-8D18-57BFF399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C3813-66D2-4078-8D42-C81FD443D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521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872CA-C6BD-4E96-A175-C4F0DF6C4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BF7A2B-300D-49C1-B8E3-0677D00A0E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14F4D1-34CF-43BC-A1C2-3A7109CA5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3E8210-21A6-4B94-BAA9-BFD91168B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5C09E-A8D0-4142-8F84-3F6F724A8C6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67D7FA-0826-4D41-B78F-FF7563E1C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59303D-524F-47AD-8BD9-21CBA07D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C3813-66D2-4078-8D42-C81FD443D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64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3E63A-7863-444C-9B36-CA29C2124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0E48A7-D39B-4F49-B0E5-787B29DD9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CA0FE0-E434-41EA-9910-CF972571A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385306-C557-4E05-9704-987457828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0CAF53-C234-4520-A07D-CC895C42C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AD25E2-6FF8-4914-90BD-6F00A0F00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5C09E-A8D0-4142-8F84-3F6F724A8C6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7EDEE01-380C-4AAE-80BB-3BAEDD239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E48215-16DB-4F8C-83E4-18B054624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C3813-66D2-4078-8D42-C81FD443D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801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ED01A-3D91-42D7-A02F-6D919EA5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33EF15-F170-475A-901C-447CEC4D4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5C09E-A8D0-4142-8F84-3F6F724A8C6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D0FE93-9DA6-4520-9D25-C779452A9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7887B5-D1DF-4FB5-9A5F-AD05A6B0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C3813-66D2-4078-8D42-C81FD443D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505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7D7234-81B0-494C-9BCC-33062A104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5C09E-A8D0-4142-8F84-3F6F724A8C6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072C47-6F0C-4309-880B-41220470F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01AE42-B57D-4397-840C-7FAFA3350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C3813-66D2-4078-8D42-C81FD443D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28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6F82C-B851-488A-BA0F-A370A494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0529D5-3D98-4658-8E8C-EB18E891D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032289-6586-4BEC-8F94-B2CC97162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56F574-B7E9-470F-BFD2-3D0D14811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5C09E-A8D0-4142-8F84-3F6F724A8C6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D1F6D1-A86D-4E9A-9291-D4377963E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F441A3-0A93-4EDA-8779-7F8FDE8E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C3813-66D2-4078-8D42-C81FD443D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3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AF7A6-7653-49FE-9CCD-44683ABBC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379812-4AE4-4A14-9BB5-3AA7F41DB4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3B5108-2DF1-41AE-B602-7D5174FE2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F4519F-DCEC-47FE-9767-098606A33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5C09E-A8D0-4142-8F84-3F6F724A8C6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9EA93C-1831-4EB9-A0AB-15915A343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37894D-2B85-4D7E-8338-896B01568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C3813-66D2-4078-8D42-C81FD443D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47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339F86-9878-4FA1-981C-BB183AE1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5BDFE7-1304-4D76-99BD-A02A60EA2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1265D-AF69-4A7E-B153-E5B90553CA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5C09E-A8D0-4142-8F84-3F6F724A8C6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9E96B-1E8F-4179-ACF8-79249AB9C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80E3AF-DCB4-4BC0-8D97-7E4ABC82E7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C3813-66D2-4078-8D42-C81FD443D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05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named_req/RandomAccessIterator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oonathan.net/2018/07/ordering-relations-math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9E0DD-D911-4B5C-AC59-F0B8081145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최적화 스터디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E3B032-4025-478F-BB03-57447647E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binary search algorithm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CAC66-5ED9-4DE6-B8A7-04C6880FFF1E}"/>
              </a:ext>
            </a:extLst>
          </p:cNvPr>
          <p:cNvSpPr txBox="1"/>
          <p:nvPr/>
        </p:nvSpPr>
        <p:spPr>
          <a:xfrm>
            <a:off x="9431762" y="6249798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마비노기 </a:t>
            </a:r>
            <a:r>
              <a:rPr lang="ko-KR" altLang="en-US" dirty="0" err="1"/>
              <a:t>기술유닛</a:t>
            </a:r>
            <a:r>
              <a:rPr lang="ko-KR" altLang="en-US" dirty="0"/>
              <a:t> 최동민</a:t>
            </a:r>
          </a:p>
        </p:txBody>
      </p:sp>
    </p:spTree>
    <p:extLst>
      <p:ext uri="{BB962C8B-B14F-4D97-AF65-F5344CB8AC3E}">
        <p14:creationId xmlns:p14="http://schemas.microsoft.com/office/powerpoint/2010/main" val="236214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FAFD0-377F-4B7A-B4D7-39A2D218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_</a:t>
            </a:r>
            <a:r>
              <a:rPr lang="en-US" altLang="ko-KR" dirty="0" err="1"/>
              <a:t>List_unchecked_iterator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12A82-5357-46F8-9E68-D886E9C53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9">
            <a:extLst>
              <a:ext uri="{FF2B5EF4-FFF2-40B4-BE49-F238E27FC236}">
                <a16:creationId xmlns:a16="http://schemas.microsoft.com/office/drawing/2014/main" id="{A93E2CFB-921C-4D1A-93C4-7B032A90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620912" cy="292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67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A5748-40B9-46A0-B949-AE4ADF23B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_</a:t>
            </a:r>
            <a:r>
              <a:rPr lang="en-US" altLang="ko-KR" dirty="0" err="1"/>
              <a:t>List_iterator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24029F-19A1-4817-90D6-0C126A107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052452" cy="49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19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AED65-4FBF-4D2A-9431-F90D852E9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std::_Tree&lt;T&gt;::</a:t>
            </a:r>
            <a:r>
              <a:rPr lang="en-US" altLang="ko-KR" dirty="0" err="1"/>
              <a:t>lower_bound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444716A-B9F7-4B37-8235-9E2D71AE4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229" y="2045991"/>
            <a:ext cx="9153526" cy="13830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8D0722-E19C-4D16-9488-6475EAD6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29" y="3579757"/>
            <a:ext cx="4921878" cy="30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19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A3B59-E00E-441F-8274-AFFBB8F0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std::</a:t>
            </a:r>
            <a:r>
              <a:rPr lang="en-US" altLang="ko-KR" dirty="0" err="1"/>
              <a:t>lower_bound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75CB33-4968-4C9D-B6E0-8A617FE56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159494-8F67-48A6-A409-33E9AAD2B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8571614" cy="46704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8A9EA8-3CA2-45E6-9156-B3E2E3D08D14}"/>
              </a:ext>
            </a:extLst>
          </p:cNvPr>
          <p:cNvSpPr/>
          <p:nvPr/>
        </p:nvSpPr>
        <p:spPr>
          <a:xfrm>
            <a:off x="1524000" y="3755136"/>
            <a:ext cx="4425696" cy="219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142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A3B59-E00E-441F-8274-AFFBB8F0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std::</a:t>
            </a:r>
            <a:r>
              <a:rPr lang="en-US" altLang="ko-KR" dirty="0" err="1"/>
              <a:t>lower_bound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75CB33-4968-4C9D-B6E0-8A617FE56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159494-8F67-48A6-A409-33E9AAD2B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8571614" cy="46704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8A9EA8-3CA2-45E6-9156-B3E2E3D08D14}"/>
              </a:ext>
            </a:extLst>
          </p:cNvPr>
          <p:cNvSpPr/>
          <p:nvPr/>
        </p:nvSpPr>
        <p:spPr>
          <a:xfrm>
            <a:off x="1524000" y="3962400"/>
            <a:ext cx="5852160" cy="219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690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885482-AB97-4631-9A01-92D4287B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std::next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02D0C4-D4FF-49D1-AA57-9C4C8EBA6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9B50FD-A5DC-4657-B52F-46E5CE9E1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6900"/>
            <a:ext cx="9095446" cy="1790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AE6071-5845-407F-9BD9-483F43E6A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863" y="2854325"/>
            <a:ext cx="7713887" cy="400367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52790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885482-AB97-4631-9A01-92D4287B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std::next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02D0C4-D4FF-49D1-AA57-9C4C8EBA6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9B50FD-A5DC-4657-B52F-46E5CE9E1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6900"/>
            <a:ext cx="9095446" cy="1790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AE6071-5845-407F-9BD9-483F43E6A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863" y="2854325"/>
            <a:ext cx="7713887" cy="40036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980525E-59D0-49DB-A70B-D6D990E99F8C}"/>
              </a:ext>
            </a:extLst>
          </p:cNvPr>
          <p:cNvSpPr/>
          <p:nvPr/>
        </p:nvSpPr>
        <p:spPr>
          <a:xfrm>
            <a:off x="4452730" y="3260035"/>
            <a:ext cx="3670853" cy="438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703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F2C5F-A89C-4268-A0A6-8EAE0C05E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random access iterator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9028FDF-9787-4AB4-BB3E-826938726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051539"/>
            <a:ext cx="7181664" cy="269312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AA121D-CB01-4180-8086-9CAF5F19296B}"/>
              </a:ext>
            </a:extLst>
          </p:cNvPr>
          <p:cNvSpPr/>
          <p:nvPr/>
        </p:nvSpPr>
        <p:spPr>
          <a:xfrm>
            <a:off x="1205948" y="6142810"/>
            <a:ext cx="6016487" cy="265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DE6794-903A-47E4-8D5F-EF64046A1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7480"/>
            <a:ext cx="11021312" cy="7227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927390B-ED70-4EA4-BED5-2A7D3A7EC25C}"/>
              </a:ext>
            </a:extLst>
          </p:cNvPr>
          <p:cNvSpPr/>
          <p:nvPr/>
        </p:nvSpPr>
        <p:spPr>
          <a:xfrm>
            <a:off x="8958470" y="2464904"/>
            <a:ext cx="2901042" cy="225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DC4C2D-413B-456A-BD10-4C75C0886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44" y="3140766"/>
            <a:ext cx="7396396" cy="60143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F9966E0-311A-4A76-B2C2-704E38EBAD78}"/>
              </a:ext>
            </a:extLst>
          </p:cNvPr>
          <p:cNvSpPr/>
          <p:nvPr/>
        </p:nvSpPr>
        <p:spPr>
          <a:xfrm>
            <a:off x="6235149" y="3375992"/>
            <a:ext cx="2043591" cy="285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165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885482-AB97-4631-9A01-92D4287B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std::next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02D0C4-D4FF-49D1-AA57-9C4C8EBA6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9B50FD-A5DC-4657-B52F-46E5CE9E1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6900"/>
            <a:ext cx="9095446" cy="1790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AE6071-5845-407F-9BD9-483F43E6A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863" y="2854325"/>
            <a:ext cx="7713887" cy="40036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980525E-59D0-49DB-A70B-D6D990E99F8C}"/>
              </a:ext>
            </a:extLst>
          </p:cNvPr>
          <p:cNvSpPr/>
          <p:nvPr/>
        </p:nvSpPr>
        <p:spPr>
          <a:xfrm>
            <a:off x="4837044" y="5830542"/>
            <a:ext cx="2425147" cy="6623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E18D94-D2F1-4756-A414-1D2BD34B8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394" y="4207151"/>
            <a:ext cx="29622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99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885482-AB97-4631-9A01-92D4287B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random access iterator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02D0C4-D4FF-49D1-AA57-9C4C8EBA6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88" y="1825625"/>
            <a:ext cx="10515600" cy="435133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T[N](C-style array)</a:t>
            </a:r>
          </a:p>
          <a:p>
            <a:r>
              <a:rPr lang="en-US" altLang="ko-KR" dirty="0"/>
              <a:t>std::array</a:t>
            </a:r>
          </a:p>
          <a:p>
            <a:r>
              <a:rPr lang="en-US" altLang="ko-KR" dirty="0"/>
              <a:t>std::vector</a:t>
            </a:r>
          </a:p>
          <a:p>
            <a:r>
              <a:rPr lang="en-US" altLang="ko-KR" dirty="0"/>
              <a:t>std::deque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AE6071-5845-407F-9BD9-483F43E6A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655"/>
          <a:stretch/>
        </p:blipFill>
        <p:spPr>
          <a:xfrm>
            <a:off x="2239056" y="2019442"/>
            <a:ext cx="7713887" cy="109481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980525E-59D0-49DB-A70B-D6D990E99F8C}"/>
              </a:ext>
            </a:extLst>
          </p:cNvPr>
          <p:cNvSpPr/>
          <p:nvPr/>
        </p:nvSpPr>
        <p:spPr>
          <a:xfrm>
            <a:off x="2596682" y="2411485"/>
            <a:ext cx="3670850" cy="4774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759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C87E60-9358-47D8-A068-20BD59EA7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1072" y="1825625"/>
            <a:ext cx="5582728" cy="4351338"/>
          </a:xfrm>
        </p:spPr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std::</a:t>
            </a:r>
            <a:r>
              <a:rPr lang="en-US" altLang="ko-KR" dirty="0" err="1">
                <a:latin typeface="Consolas" panose="020B0609020204030204" pitchFamily="49" charset="0"/>
              </a:rPr>
              <a:t>lower_bound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 err="1">
                <a:latin typeface="Consolas" panose="020B0609020204030204" pitchFamily="49" charset="0"/>
              </a:rPr>
              <a:t>LagacyIterator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std::</a:t>
            </a:r>
            <a:r>
              <a:rPr lang="en-US" altLang="ko-KR" dirty="0" err="1">
                <a:latin typeface="Consolas" panose="020B0609020204030204" pitchFamily="49" charset="0"/>
              </a:rPr>
              <a:t>upper_bound</a:t>
            </a:r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std::</a:t>
            </a:r>
            <a:r>
              <a:rPr lang="en-US" altLang="ko-KR" dirty="0" err="1">
                <a:latin typeface="Consolas" panose="020B0609020204030204" pitchFamily="49" charset="0"/>
              </a:rPr>
              <a:t>binary_search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strict weak ordering</a:t>
            </a:r>
            <a:br>
              <a:rPr lang="en-US" altLang="ko-KR" dirty="0">
                <a:latin typeface="Consolas" panose="020B0609020204030204" pitchFamily="49" charset="0"/>
              </a:rPr>
            </a:b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std::</a:t>
            </a:r>
            <a:r>
              <a:rPr lang="en-US" altLang="ko-KR" dirty="0" err="1">
                <a:latin typeface="Consolas" panose="020B0609020204030204" pitchFamily="49" charset="0"/>
              </a:rPr>
              <a:t>equal_range</a:t>
            </a:r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1026" name="Picture 2" descr="Image result for 목차 하상욱">
            <a:extLst>
              <a:ext uri="{FF2B5EF4-FFF2-40B4-BE49-F238E27FC236}">
                <a16:creationId xmlns:a16="http://schemas.microsoft.com/office/drawing/2014/main" id="{A1862945-3AB5-40ED-BC1E-BD691E621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15" y="1256282"/>
            <a:ext cx="4538594" cy="335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75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885482-AB97-4631-9A01-92D4287B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forward iterator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02D0C4-D4FF-49D1-AA57-9C4C8EBA6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88" y="1825625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std::list</a:t>
            </a:r>
          </a:p>
          <a:p>
            <a:r>
              <a:rPr lang="en-US" altLang="ko-KR" dirty="0"/>
              <a:t>std::map</a:t>
            </a:r>
          </a:p>
          <a:p>
            <a:r>
              <a:rPr lang="en-US" altLang="ko-KR" dirty="0"/>
              <a:t>std::set</a:t>
            </a:r>
            <a:br>
              <a:rPr lang="en-US" altLang="ko-KR" dirty="0"/>
            </a:br>
            <a:r>
              <a:rPr lang="en-US" altLang="ko-KR" dirty="0"/>
              <a:t>...</a:t>
            </a:r>
          </a:p>
          <a:p>
            <a:endParaRPr lang="en-US" altLang="ko-KR" dirty="0"/>
          </a:p>
          <a:p>
            <a:r>
              <a:rPr lang="ko-KR" altLang="en-US" dirty="0"/>
              <a:t>여기에 들어온다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AE6071-5845-407F-9BD9-483F43E6A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045" b="4468"/>
          <a:stretch/>
        </p:blipFill>
        <p:spPr>
          <a:xfrm>
            <a:off x="2213298" y="1855305"/>
            <a:ext cx="7713887" cy="102041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980525E-59D0-49DB-A70B-D6D990E99F8C}"/>
              </a:ext>
            </a:extLst>
          </p:cNvPr>
          <p:cNvSpPr/>
          <p:nvPr/>
        </p:nvSpPr>
        <p:spPr>
          <a:xfrm>
            <a:off x="2835967" y="2027172"/>
            <a:ext cx="2425147" cy="6623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Image result for 맞는 말이야 쳐 맞는 말">
            <a:extLst>
              <a:ext uri="{FF2B5EF4-FFF2-40B4-BE49-F238E27FC236}">
                <a16:creationId xmlns:a16="http://schemas.microsoft.com/office/drawing/2014/main" id="{B05358F3-4728-48F4-B71E-9B4250320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0" y="3429000"/>
            <a:ext cx="2781300" cy="350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088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ECF9A-E2B1-4D91-8DAB-F9950CC33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from </a:t>
            </a:r>
            <a:r>
              <a:rPr lang="en-US" altLang="ko-KR" dirty="0" err="1"/>
              <a:t>cpp</a:t>
            </a:r>
            <a:r>
              <a:rPr lang="ko-KR" altLang="en-US" dirty="0"/>
              <a:t> </a:t>
            </a:r>
            <a:r>
              <a:rPr lang="en-US" altLang="ko-KR" dirty="0"/>
              <a:t>reference..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AB73614-1EDC-4260-854E-4697E50AC3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98006"/>
            <a:ext cx="11229036" cy="8790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Complexity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badi" panose="020B0604020202020204" pitchFamily="34" charset="0"/>
              <a:ea typeface="DejaVu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The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number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 of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comparisons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performed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is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logarithmic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the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distance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between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DejaVuSansMono"/>
              </a:rPr>
              <a:t>first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 and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DejaVuSansMono"/>
              </a:rPr>
              <a:t>last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 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At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most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 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jaVuSans"/>
                <a:cs typeface="Times New Roman" panose="02020603050405020304" pitchFamily="18" charset="0"/>
              </a:rPr>
              <a:t>log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jaVuSans"/>
                <a:cs typeface="Times New Roman" panose="02020603050405020304" pitchFamily="18" charset="0"/>
              </a:rPr>
              <a:t>2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jaVuSans"/>
                <a:cs typeface="Times New Roman" panose="02020603050405020304" pitchFamily="18" charset="0"/>
              </a:rPr>
              <a:t>(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jaVuSans"/>
                <a:cs typeface="Times New Roman" panose="02020603050405020304" pitchFamily="18" charset="0"/>
              </a:rPr>
              <a:t>last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jaVuSans"/>
                <a:cs typeface="Times New Roman" panose="02020603050405020304" pitchFamily="18" charset="0"/>
              </a:rPr>
              <a:t> -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jaVuSans"/>
                <a:cs typeface="Times New Roman" panose="02020603050405020304" pitchFamily="18" charset="0"/>
              </a:rPr>
              <a:t>first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jaVuSans"/>
                <a:cs typeface="Times New Roman" panose="02020603050405020304" pitchFamily="18" charset="0"/>
              </a:rPr>
              <a:t>) + 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jaVuSans"/>
                <a:cs typeface="Times New Roman" panose="02020603050405020304" pitchFamily="18" charset="0"/>
              </a:rPr>
              <a:t>O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jaVuSans"/>
                <a:cs typeface="Times New Roman" panose="02020603050405020304" pitchFamily="18" charset="0"/>
              </a:rPr>
              <a:t>(1)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 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comparisons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).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badi" panose="020B0604020202020204" pitchFamily="34" charset="0"/>
              <a:ea typeface="DejaVu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However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for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non-</a:t>
            </a:r>
            <a:r>
              <a:rPr kumimoji="0" lang="ko-KR" altLang="ko-KR" sz="1400" b="1" i="1" u="none" strike="noStrike" cap="none" normalizeH="0" baseline="0" dirty="0" err="1">
                <a:ln>
                  <a:noFill/>
                </a:ln>
                <a:solidFill>
                  <a:srgbClr val="0B0080"/>
                </a:solidFill>
                <a:effectLst/>
                <a:latin typeface="Georgia" panose="02040502050405020303" pitchFamily="18" charset="0"/>
                <a:ea typeface="DejaVuSans"/>
                <a:hlinkClick r:id="rId2" tooltip="cpp/named req/RandomAccessIterator"/>
              </a:rPr>
              <a:t>LegacyRandomAccessIterator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B0080"/>
                </a:solidFill>
                <a:effectLst/>
                <a:latin typeface="Abadi" panose="020B0604020202020204" pitchFamily="34" charset="0"/>
                <a:ea typeface="DejaVuSans"/>
                <a:hlinkClick r:id="rId2" tooltip="cpp/named req/RandomAccessIterator"/>
              </a:rPr>
              <a:t>s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the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number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 of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iterator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increments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is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linear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badi" panose="020B0604020202020204" pitchFamily="34" charset="0"/>
                <a:ea typeface="DejaVuSans"/>
              </a:rPr>
              <a:t>.</a:t>
            </a:r>
            <a:endParaRPr kumimoji="0" lang="ko-KR" altLang="ko-KR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8E9F6A-0BA1-4490-9CA3-B473B0387907}"/>
              </a:ext>
            </a:extLst>
          </p:cNvPr>
          <p:cNvSpPr txBox="1"/>
          <p:nvPr/>
        </p:nvSpPr>
        <p:spPr>
          <a:xfrm>
            <a:off x="8958470" y="457200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레거시</a:t>
            </a:r>
            <a:r>
              <a:rPr lang="en-US" altLang="ko-KR" dirty="0"/>
              <a:t>..?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590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A425E-ED7B-45C0-B880-F75F1C666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Legacy Iterator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B0ED600-3B70-407A-9B50-448A550A0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507193"/>
            <a:ext cx="8943517" cy="510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62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C79D8-9942-469A-8511-8143E14BF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우리가 알고있던 것은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080087-A4D1-4162-A375-8C5F734BC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쓰레기가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146" name="Picture 2" descr="https://t1.daumcdn.net/cfile/tistory/132D8B324CE65BA02C">
            <a:extLst>
              <a:ext uri="{FF2B5EF4-FFF2-40B4-BE49-F238E27FC236}">
                <a16:creationId xmlns:a16="http://schemas.microsoft.com/office/drawing/2014/main" id="{4A4BCC66-DD75-4341-A49F-C1A9EFC8E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261" y="2396262"/>
            <a:ext cx="9011478" cy="446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0EB9FB1-5EEA-4C0D-BB5E-9E934288984A}"/>
              </a:ext>
            </a:extLst>
          </p:cNvPr>
          <p:cNvSpPr/>
          <p:nvPr/>
        </p:nvSpPr>
        <p:spPr>
          <a:xfrm>
            <a:off x="7991061" y="4054303"/>
            <a:ext cx="702365" cy="411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C++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67DA67-DD00-424A-8313-C2852445B246}"/>
              </a:ext>
            </a:extLst>
          </p:cNvPr>
          <p:cNvSpPr/>
          <p:nvPr/>
        </p:nvSpPr>
        <p:spPr>
          <a:xfrm>
            <a:off x="7036903" y="5240372"/>
            <a:ext cx="868019" cy="411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2020</a:t>
            </a:r>
            <a:endParaRPr lang="ko-KR" altLang="en-US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2853EB-AD67-4BD6-9AB1-5BCB234E18BB}"/>
              </a:ext>
            </a:extLst>
          </p:cNvPr>
          <p:cNvSpPr/>
          <p:nvPr/>
        </p:nvSpPr>
        <p:spPr>
          <a:xfrm>
            <a:off x="8090452" y="5227120"/>
            <a:ext cx="1027043" cy="411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C++20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9843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8FA23-F216-4822-A737-C928CB0FB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요즘 </a:t>
            </a:r>
            <a:r>
              <a:rPr lang="en-US" altLang="ko-KR" dirty="0"/>
              <a:t>Iterator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56721D6-D5B5-4746-9DD5-9EB353168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788707" cy="256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26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A3B59-E00E-441F-8274-AFFBB8F0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std::</a:t>
            </a:r>
            <a:r>
              <a:rPr lang="en-US" altLang="ko-KR" dirty="0" err="1"/>
              <a:t>lower_bound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75CB33-4968-4C9D-B6E0-8A617FE56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159494-8F67-48A6-A409-33E9AAD2B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8571614" cy="46704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8A9EA8-3CA2-45E6-9156-B3E2E3D08D14}"/>
              </a:ext>
            </a:extLst>
          </p:cNvPr>
          <p:cNvSpPr/>
          <p:nvPr/>
        </p:nvSpPr>
        <p:spPr>
          <a:xfrm>
            <a:off x="1470991" y="4160840"/>
            <a:ext cx="4200939" cy="13123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540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A3B59-E00E-441F-8274-AFFBB8F0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std::</a:t>
            </a:r>
            <a:r>
              <a:rPr lang="en-US" altLang="ko-KR" dirty="0" err="1"/>
              <a:t>lower_bound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75CB33-4968-4C9D-B6E0-8A617FE56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159494-8F67-48A6-A409-33E9AAD2B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8571614" cy="46704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8A9EA8-3CA2-45E6-9156-B3E2E3D08D14}"/>
              </a:ext>
            </a:extLst>
          </p:cNvPr>
          <p:cNvSpPr/>
          <p:nvPr/>
        </p:nvSpPr>
        <p:spPr>
          <a:xfrm>
            <a:off x="1166192" y="5817704"/>
            <a:ext cx="2875722" cy="265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868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46760-DD6C-49A8-AB88-6BB26C7C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std::</a:t>
            </a:r>
            <a:r>
              <a:rPr lang="en-US" altLang="ko-KR" dirty="0" err="1">
                <a:latin typeface="Consolas" panose="020B0609020204030204" pitchFamily="49" charset="0"/>
              </a:rPr>
              <a:t>upper_bound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CBA3C5-7D54-45EE-AA9B-57D49A625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674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79D82-AAF8-40EC-8390-27639B15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퀴즈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2B298E-625E-4488-869D-1E0697818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프로그램의 결과를 </a:t>
            </a:r>
            <a:r>
              <a:rPr lang="ko-KR" altLang="en-US" dirty="0" err="1"/>
              <a:t>예측하시오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62E6F9-7B63-4D2B-8EFD-C3486A199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0468"/>
            <a:ext cx="10515600" cy="321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5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79D82-AAF8-40EC-8390-27639B15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퀴즈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2B298E-625E-4488-869D-1E0697818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프로그램의 결과를 </a:t>
            </a:r>
            <a:r>
              <a:rPr lang="ko-KR" altLang="en-US" dirty="0" err="1"/>
              <a:t>예측하시오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2A6EAF-852E-4A26-8BAA-C8B27BD14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95" y="2618509"/>
            <a:ext cx="10531210" cy="303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56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46760-DD6C-49A8-AB88-6BB26C7C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std::</a:t>
            </a:r>
            <a:r>
              <a:rPr lang="en-US" altLang="ko-KR" dirty="0" err="1">
                <a:latin typeface="Consolas" panose="020B0609020204030204" pitchFamily="49" charset="0"/>
              </a:rPr>
              <a:t>lower_bound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CBA3C5-7D54-45EE-AA9B-57D49A625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097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1CE15-A0EB-4B07-AE87-B9EEDA11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lower vs upper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F9EF99-CEAD-4F08-80C3-EC63A823B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정렬된 컨테이너에서</a:t>
            </a:r>
            <a:r>
              <a:rPr lang="en-US" altLang="ko-KR" dirty="0"/>
              <a:t>..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>
                <a:latin typeface="Consolas" panose="020B0609020204030204" pitchFamily="49" charset="0"/>
              </a:rPr>
              <a:t>insert</a:t>
            </a:r>
            <a:r>
              <a:rPr lang="en-US" altLang="ko-KR" dirty="0"/>
              <a:t> </a:t>
            </a:r>
            <a:r>
              <a:rPr lang="ko-KR" altLang="en-US" dirty="0"/>
              <a:t>시 맨 앞에 위치 </a:t>
            </a:r>
            <a:r>
              <a:rPr lang="en-US" altLang="ko-KR" dirty="0"/>
              <a:t>-&gt; </a:t>
            </a:r>
            <a:r>
              <a:rPr lang="en-US" altLang="ko-KR" dirty="0" err="1">
                <a:latin typeface="Consolas" panose="020B0609020204030204" pitchFamily="49" charset="0"/>
              </a:rPr>
              <a:t>lower_bound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insert</a:t>
            </a:r>
            <a:r>
              <a:rPr lang="en-US" altLang="ko-KR" dirty="0"/>
              <a:t> </a:t>
            </a:r>
            <a:r>
              <a:rPr lang="ko-KR" altLang="en-US" dirty="0"/>
              <a:t>시 맨 뒤에 위치 </a:t>
            </a:r>
            <a:r>
              <a:rPr lang="en-US" altLang="ko-KR" dirty="0"/>
              <a:t>-&gt; </a:t>
            </a:r>
            <a:r>
              <a:rPr lang="en-US" altLang="ko-KR" dirty="0" err="1">
                <a:latin typeface="Consolas" panose="020B0609020204030204" pitchFamily="49" charset="0"/>
              </a:rPr>
              <a:t>upper_bound</a:t>
            </a:r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118D1-662D-4B97-8F02-7EA14F8FB293}"/>
              </a:ext>
            </a:extLst>
          </p:cNvPr>
          <p:cNvSpPr/>
          <p:nvPr/>
        </p:nvSpPr>
        <p:spPr>
          <a:xfrm>
            <a:off x="3262580" y="5106009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A5652E-1480-4AF0-9875-75C6EF4337A0}"/>
              </a:ext>
            </a:extLst>
          </p:cNvPr>
          <p:cNvSpPr/>
          <p:nvPr/>
        </p:nvSpPr>
        <p:spPr>
          <a:xfrm>
            <a:off x="3760013" y="5106009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4D53E3-3F0F-46BD-99E5-457810E3F0F4}"/>
              </a:ext>
            </a:extLst>
          </p:cNvPr>
          <p:cNvSpPr/>
          <p:nvPr/>
        </p:nvSpPr>
        <p:spPr>
          <a:xfrm>
            <a:off x="4257446" y="5106009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D1DAD0-9D2C-4DAC-9585-C39CC63B4BCF}"/>
              </a:ext>
            </a:extLst>
          </p:cNvPr>
          <p:cNvSpPr/>
          <p:nvPr/>
        </p:nvSpPr>
        <p:spPr>
          <a:xfrm>
            <a:off x="4754879" y="5106009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DF258E-415C-4DC7-B8C8-46F0438B7B4F}"/>
              </a:ext>
            </a:extLst>
          </p:cNvPr>
          <p:cNvSpPr/>
          <p:nvPr/>
        </p:nvSpPr>
        <p:spPr>
          <a:xfrm>
            <a:off x="5252312" y="5106009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B0B5BB-D219-4ED7-A7D5-72D213C6D4C2}"/>
              </a:ext>
            </a:extLst>
          </p:cNvPr>
          <p:cNvSpPr/>
          <p:nvPr/>
        </p:nvSpPr>
        <p:spPr>
          <a:xfrm>
            <a:off x="5749745" y="5106009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1329AB-E0FB-40D2-92C0-AC55EF151FFE}"/>
              </a:ext>
            </a:extLst>
          </p:cNvPr>
          <p:cNvSpPr/>
          <p:nvPr/>
        </p:nvSpPr>
        <p:spPr>
          <a:xfrm>
            <a:off x="6247178" y="5106009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C35332-E663-4DC7-ACDA-1FF556503A29}"/>
              </a:ext>
            </a:extLst>
          </p:cNvPr>
          <p:cNvSpPr/>
          <p:nvPr/>
        </p:nvSpPr>
        <p:spPr>
          <a:xfrm>
            <a:off x="6744611" y="5106009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6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3BA308-F504-42EE-81D5-D0B3A020ED5A}"/>
              </a:ext>
            </a:extLst>
          </p:cNvPr>
          <p:cNvSpPr/>
          <p:nvPr/>
        </p:nvSpPr>
        <p:spPr>
          <a:xfrm>
            <a:off x="7242044" y="5106009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7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3BF485-1234-4634-B3A8-76188C757A70}"/>
              </a:ext>
            </a:extLst>
          </p:cNvPr>
          <p:cNvSpPr/>
          <p:nvPr/>
        </p:nvSpPr>
        <p:spPr>
          <a:xfrm>
            <a:off x="7729736" y="5106009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8</a:t>
            </a:r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3F0FE57-618B-4D36-8217-DEE771B12E70}"/>
              </a:ext>
            </a:extLst>
          </p:cNvPr>
          <p:cNvSpPr/>
          <p:nvPr/>
        </p:nvSpPr>
        <p:spPr>
          <a:xfrm>
            <a:off x="4542739" y="4528109"/>
            <a:ext cx="421848" cy="57058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B035A3B7-6B16-4065-B164-5BC28813E00F}"/>
              </a:ext>
            </a:extLst>
          </p:cNvPr>
          <p:cNvSpPr/>
          <p:nvPr/>
        </p:nvSpPr>
        <p:spPr>
          <a:xfrm>
            <a:off x="6036254" y="4528108"/>
            <a:ext cx="421848" cy="57058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6C3CE-2EB7-48D3-A790-9B2D7734D441}"/>
              </a:ext>
            </a:extLst>
          </p:cNvPr>
          <p:cNvSpPr txBox="1"/>
          <p:nvPr/>
        </p:nvSpPr>
        <p:spPr>
          <a:xfrm>
            <a:off x="4371763" y="415146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lower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1C26DA-B149-490F-8AE5-CC72E003A03E}"/>
              </a:ext>
            </a:extLst>
          </p:cNvPr>
          <p:cNvSpPr txBox="1"/>
          <p:nvPr/>
        </p:nvSpPr>
        <p:spPr>
          <a:xfrm>
            <a:off x="5865278" y="415146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upper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745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E1203DF-A50C-4154-9255-78C55990F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8074949" cy="45854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DBA3B59-E00E-441F-8274-AFFBB8F0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std::</a:t>
            </a:r>
            <a:r>
              <a:rPr lang="en-US" altLang="ko-KR" dirty="0" err="1">
                <a:latin typeface="Consolas" panose="020B0609020204030204" pitchFamily="49" charset="0"/>
              </a:rPr>
              <a:t>upper_bound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85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E1203DF-A50C-4154-9255-78C55990F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" t="34786" r="23495" b="17809"/>
          <a:stretch/>
        </p:blipFill>
        <p:spPr>
          <a:xfrm>
            <a:off x="947652" y="1311685"/>
            <a:ext cx="6010102" cy="217377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DBA3B59-E00E-441F-8274-AFFBB8F0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Consolas" panose="020B0609020204030204" pitchFamily="49" charset="0"/>
              </a:rPr>
              <a:t>upper_bound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F564E8-3163-47D7-B6E5-AABBE15DA6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9" t="35529" r="26764" b="17927"/>
          <a:stretch/>
        </p:blipFill>
        <p:spPr>
          <a:xfrm>
            <a:off x="947652" y="4327955"/>
            <a:ext cx="6010102" cy="217377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B00B63B-4755-41E5-AA9F-5A11DF63F976}"/>
              </a:ext>
            </a:extLst>
          </p:cNvPr>
          <p:cNvSpPr/>
          <p:nvPr/>
        </p:nvSpPr>
        <p:spPr>
          <a:xfrm>
            <a:off x="947652" y="3684907"/>
            <a:ext cx="32880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err="1">
                <a:latin typeface="Consolas" panose="020B0609020204030204" pitchFamily="49" charset="0"/>
              </a:rPr>
              <a:t>lower_bound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50718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46760-DD6C-49A8-AB88-6BB26C7C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std::</a:t>
            </a:r>
            <a:r>
              <a:rPr lang="en-US" altLang="ko-KR" dirty="0" err="1">
                <a:latin typeface="Consolas" panose="020B0609020204030204" pitchFamily="49" charset="0"/>
              </a:rPr>
              <a:t>binary_search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CBA3C5-7D54-45EE-AA9B-57D49A625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785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36CC85-04FB-4180-8995-E6DEBBF2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std::</a:t>
            </a:r>
            <a:r>
              <a:rPr lang="en-US" altLang="ko-KR" dirty="0" err="1">
                <a:latin typeface="Consolas" panose="020B0609020204030204" pitchFamily="49" charset="0"/>
              </a:rPr>
              <a:t>binary_search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F650C-5777-4BAA-A7E5-73668C801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8" t="8416" r="-1618" b="-8416"/>
          <a:stretch/>
        </p:blipFill>
        <p:spPr>
          <a:xfrm>
            <a:off x="953399" y="2151353"/>
            <a:ext cx="9528063" cy="6317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A03490-8E05-4414-B53D-80F3AA40E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49" y="3265301"/>
            <a:ext cx="10395251" cy="8611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D9A1BC7-0E67-481A-8232-8646C56D3C9A}"/>
              </a:ext>
            </a:extLst>
          </p:cNvPr>
          <p:cNvSpPr/>
          <p:nvPr/>
        </p:nvSpPr>
        <p:spPr>
          <a:xfrm>
            <a:off x="2003367" y="2231135"/>
            <a:ext cx="648393" cy="4143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4B4440-7996-46FE-A7D9-C747FCE76C21}"/>
              </a:ext>
            </a:extLst>
          </p:cNvPr>
          <p:cNvSpPr/>
          <p:nvPr/>
        </p:nvSpPr>
        <p:spPr>
          <a:xfrm>
            <a:off x="1936311" y="3243784"/>
            <a:ext cx="648393" cy="4143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326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36CC85-04FB-4180-8995-E6DEBBF2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std::</a:t>
            </a:r>
            <a:r>
              <a:rPr lang="en-US" altLang="ko-KR" dirty="0" err="1">
                <a:latin typeface="Consolas" panose="020B0609020204030204" pitchFamily="49" charset="0"/>
              </a:rPr>
              <a:t>binary_search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731F84-F845-4766-B272-D43CB8AC7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57" y="2037282"/>
            <a:ext cx="10377486" cy="278343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919CE9-002E-42A7-8303-9D8B728AA0B9}"/>
              </a:ext>
            </a:extLst>
          </p:cNvPr>
          <p:cNvSpPr/>
          <p:nvPr/>
        </p:nvSpPr>
        <p:spPr>
          <a:xfrm>
            <a:off x="4234503" y="3950208"/>
            <a:ext cx="1449407" cy="285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662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36CC85-04FB-4180-8995-E6DEBBF2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std::</a:t>
            </a:r>
            <a:r>
              <a:rPr lang="en-US" altLang="ko-KR" dirty="0" err="1">
                <a:latin typeface="Consolas" panose="020B0609020204030204" pitchFamily="49" charset="0"/>
              </a:rPr>
              <a:t>binary_search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731F84-F845-4766-B272-D43CB8AC7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57" y="2037282"/>
            <a:ext cx="10377486" cy="278343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919CE9-002E-42A7-8303-9D8B728AA0B9}"/>
              </a:ext>
            </a:extLst>
          </p:cNvPr>
          <p:cNvSpPr/>
          <p:nvPr/>
        </p:nvSpPr>
        <p:spPr>
          <a:xfrm>
            <a:off x="4646593" y="4228185"/>
            <a:ext cx="2763705" cy="277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563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A1974-4242-43A8-ABE9-20A622CBB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strict weak ordering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F13872-0CB3-4BF0-8AA3-25C43E9F7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값 </a:t>
            </a:r>
            <a:r>
              <a:rPr lang="en-US" altLang="ko-KR" dirty="0"/>
              <a:t>a, b</a:t>
            </a:r>
            <a:r>
              <a:rPr lang="ko-KR" altLang="en-US" dirty="0"/>
              <a:t>의 관계는 아래 세 개중 하나임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작다</a:t>
            </a:r>
            <a:r>
              <a:rPr lang="en-US" altLang="ko-KR" dirty="0"/>
              <a:t> (a &lt; b)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크다</a:t>
            </a:r>
            <a:r>
              <a:rPr lang="en-US" altLang="ko-KR" dirty="0"/>
              <a:t> (b &lt; a)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동등하다</a:t>
            </a:r>
            <a:r>
              <a:rPr lang="en-US" altLang="ko-KR" dirty="0"/>
              <a:t> (a &lt; b </a:t>
            </a:r>
            <a:r>
              <a:rPr lang="ko-KR" altLang="en-US" dirty="0"/>
              <a:t>도 아니고</a:t>
            </a:r>
            <a:r>
              <a:rPr lang="en-US" altLang="ko-KR" dirty="0"/>
              <a:t>, b &lt; a</a:t>
            </a:r>
            <a:r>
              <a:rPr lang="ko-KR" altLang="en-US" dirty="0"/>
              <a:t> 도 아니다</a:t>
            </a:r>
            <a:r>
              <a:rPr lang="en-US" altLang="ko-KR" dirty="0"/>
              <a:t>.)</a:t>
            </a:r>
            <a:br>
              <a:rPr lang="en-US" altLang="ko-KR" dirty="0"/>
            </a:br>
            <a:r>
              <a:rPr lang="en-US" altLang="ko-KR" sz="1800" i="1" dirty="0"/>
              <a:t>equivalent</a:t>
            </a:r>
            <a:endParaRPr lang="ko-KR" altLang="en-US" i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B09F5D-3CEB-4E5B-A6C5-435599FAC34D}"/>
              </a:ext>
            </a:extLst>
          </p:cNvPr>
          <p:cNvSpPr/>
          <p:nvPr/>
        </p:nvSpPr>
        <p:spPr>
          <a:xfrm>
            <a:off x="5249875" y="6492875"/>
            <a:ext cx="68567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hlinkClick r:id="rId3"/>
              </a:rPr>
              <a:t>https://foonathan.net/2018/07/ordering-relations-math/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76346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04A09-0D1A-4A73-9761-705D38119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Equivalent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5220E-3EA7-47C0-91ED-1959E9446579}"/>
              </a:ext>
            </a:extLst>
          </p:cNvPr>
          <p:cNvSpPr txBox="1"/>
          <p:nvPr/>
        </p:nvSpPr>
        <p:spPr>
          <a:xfrm>
            <a:off x="1002483" y="6141949"/>
            <a:ext cx="576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a 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는 동등</a:t>
            </a:r>
            <a:r>
              <a:rPr lang="en-US" altLang="ko-KR" dirty="0"/>
              <a:t>(Equivalent)</a:t>
            </a:r>
            <a:r>
              <a:rPr lang="ko-KR" altLang="en-US" dirty="0"/>
              <a:t>하지만 동일</a:t>
            </a:r>
            <a:r>
              <a:rPr lang="en-US" altLang="ko-KR" dirty="0"/>
              <a:t>(Equal)</a:t>
            </a:r>
            <a:r>
              <a:rPr lang="ko-KR" altLang="en-US" dirty="0"/>
              <a:t>하지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6DDC438-B31B-41CA-8DB2-99E60E475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483" y="1690688"/>
            <a:ext cx="8415837" cy="436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40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36CC85-04FB-4180-8995-E6DEBBF2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std::</a:t>
            </a:r>
            <a:r>
              <a:rPr lang="en-US" altLang="ko-KR" dirty="0" err="1">
                <a:latin typeface="Consolas" panose="020B0609020204030204" pitchFamily="49" charset="0"/>
              </a:rPr>
              <a:t>binary_search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731F84-F845-4766-B272-D43CB8AC7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57" y="2037282"/>
            <a:ext cx="10377486" cy="278343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919CE9-002E-42A7-8303-9D8B728AA0B9}"/>
              </a:ext>
            </a:extLst>
          </p:cNvPr>
          <p:cNvSpPr/>
          <p:nvPr/>
        </p:nvSpPr>
        <p:spPr>
          <a:xfrm>
            <a:off x="4251573" y="3964837"/>
            <a:ext cx="1454284" cy="285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B6D0D75-1169-4B2E-8A57-2AED384D9CA8}"/>
              </a:ext>
            </a:extLst>
          </p:cNvPr>
          <p:cNvCxnSpPr/>
          <p:nvPr/>
        </p:nvCxnSpPr>
        <p:spPr>
          <a:xfrm flipH="1">
            <a:off x="3043123" y="4250130"/>
            <a:ext cx="1208450" cy="8631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F120C1-A434-4654-A461-5140C1A6CD3B}"/>
              </a:ext>
            </a:extLst>
          </p:cNvPr>
          <p:cNvSpPr/>
          <p:nvPr/>
        </p:nvSpPr>
        <p:spPr>
          <a:xfrm>
            <a:off x="4641715" y="4250130"/>
            <a:ext cx="2753951" cy="227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85C23C6-A96D-42C0-940E-C0B3DF8EA48C}"/>
              </a:ext>
            </a:extLst>
          </p:cNvPr>
          <p:cNvCxnSpPr>
            <a:cxnSpLocks/>
          </p:cNvCxnSpPr>
          <p:nvPr/>
        </p:nvCxnSpPr>
        <p:spPr>
          <a:xfrm>
            <a:off x="5523198" y="4509247"/>
            <a:ext cx="358223" cy="6726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81EF01-1DD8-496B-A90F-B90E2D46B419}"/>
              </a:ext>
            </a:extLst>
          </p:cNvPr>
          <p:cNvSpPr txBox="1"/>
          <p:nvPr/>
        </p:nvSpPr>
        <p:spPr>
          <a:xfrm>
            <a:off x="2443278" y="5213952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!(a &lt; b)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8EF21-E9EE-4D29-8A12-AAC2723F82B7}"/>
              </a:ext>
            </a:extLst>
          </p:cNvPr>
          <p:cNvSpPr txBox="1"/>
          <p:nvPr/>
        </p:nvSpPr>
        <p:spPr>
          <a:xfrm>
            <a:off x="5506687" y="5213952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!(b &lt; a)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787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957AA-4862-4529-9FFE-633E3B9BC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std::</a:t>
            </a:r>
            <a:r>
              <a:rPr lang="en-US" altLang="ko-KR" dirty="0" err="1"/>
              <a:t>lower_bound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AA6084-0C38-45BC-B6B1-D3BB436A2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Until C++ 20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Since C++ 20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3F7A9D-AAB5-4573-8732-7C06A56E1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5" y="2461820"/>
            <a:ext cx="9467850" cy="1447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7D0F33-A373-4DBD-90EE-2BEE8A0EB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295" y="4930775"/>
            <a:ext cx="105822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70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46760-DD6C-49A8-AB88-6BB26C7C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std::</a:t>
            </a:r>
            <a:r>
              <a:rPr lang="en-US" altLang="ko-KR" dirty="0" err="1">
                <a:latin typeface="Consolas" panose="020B0609020204030204" pitchFamily="49" charset="0"/>
              </a:rPr>
              <a:t>equal_range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CBA3C5-7D54-45EE-AA9B-57D49A625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52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36CC85-04FB-4180-8995-E6DEBBF2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std::</a:t>
            </a:r>
            <a:r>
              <a:rPr lang="en-US" altLang="ko-KR" dirty="0" err="1">
                <a:latin typeface="Consolas" panose="020B0609020204030204" pitchFamily="49" charset="0"/>
              </a:rPr>
              <a:t>equal_range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0C17F6-EC80-42A4-AAB9-85B2DBB0C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25" y="2724238"/>
            <a:ext cx="11701549" cy="14095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71CF70-03E5-4B42-9EF1-9335F3260D61}"/>
              </a:ext>
            </a:extLst>
          </p:cNvPr>
          <p:cNvSpPr/>
          <p:nvPr/>
        </p:nvSpPr>
        <p:spPr>
          <a:xfrm>
            <a:off x="3262580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2AC1BB-F4E9-44BB-9D3A-F0004B87FF3F}"/>
              </a:ext>
            </a:extLst>
          </p:cNvPr>
          <p:cNvSpPr/>
          <p:nvPr/>
        </p:nvSpPr>
        <p:spPr>
          <a:xfrm>
            <a:off x="3760013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1C8B7F-06AB-44EE-BBCA-17BE1EDF5055}"/>
              </a:ext>
            </a:extLst>
          </p:cNvPr>
          <p:cNvSpPr/>
          <p:nvPr/>
        </p:nvSpPr>
        <p:spPr>
          <a:xfrm>
            <a:off x="4257446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C5048-F100-4227-A502-A82DFCF3F621}"/>
              </a:ext>
            </a:extLst>
          </p:cNvPr>
          <p:cNvSpPr/>
          <p:nvPr/>
        </p:nvSpPr>
        <p:spPr>
          <a:xfrm>
            <a:off x="4754879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E9B370-C0BB-4464-8218-41B5195FA44C}"/>
              </a:ext>
            </a:extLst>
          </p:cNvPr>
          <p:cNvSpPr/>
          <p:nvPr/>
        </p:nvSpPr>
        <p:spPr>
          <a:xfrm>
            <a:off x="5252312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5F7D3B-D381-4F61-8F21-D27B87BFBC9B}"/>
              </a:ext>
            </a:extLst>
          </p:cNvPr>
          <p:cNvSpPr/>
          <p:nvPr/>
        </p:nvSpPr>
        <p:spPr>
          <a:xfrm>
            <a:off x="5749745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7462A6-C7C4-4194-BE74-D3E6F982E640}"/>
              </a:ext>
            </a:extLst>
          </p:cNvPr>
          <p:cNvSpPr/>
          <p:nvPr/>
        </p:nvSpPr>
        <p:spPr>
          <a:xfrm>
            <a:off x="6247178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A4F4D4-B6D1-4023-B678-6C713B91D085}"/>
              </a:ext>
            </a:extLst>
          </p:cNvPr>
          <p:cNvSpPr/>
          <p:nvPr/>
        </p:nvSpPr>
        <p:spPr>
          <a:xfrm>
            <a:off x="6744611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6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A78041-0B44-4C2F-A0F0-D18028FFD1DA}"/>
              </a:ext>
            </a:extLst>
          </p:cNvPr>
          <p:cNvSpPr/>
          <p:nvPr/>
        </p:nvSpPr>
        <p:spPr>
          <a:xfrm>
            <a:off x="7242044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7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B04913-D21D-4E32-899B-A1EC7A2C1877}"/>
              </a:ext>
            </a:extLst>
          </p:cNvPr>
          <p:cNvSpPr/>
          <p:nvPr/>
        </p:nvSpPr>
        <p:spPr>
          <a:xfrm>
            <a:off x="7729736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8</a:t>
            </a:r>
            <a:endParaRPr lang="ko-KR" altLang="en-US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E29BF4BE-3E6C-4C20-8A43-0E8C1E85FA28}"/>
              </a:ext>
            </a:extLst>
          </p:cNvPr>
          <p:cNvSpPr/>
          <p:nvPr/>
        </p:nvSpPr>
        <p:spPr>
          <a:xfrm>
            <a:off x="4542739" y="4727614"/>
            <a:ext cx="421848" cy="57058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8A041220-4343-4688-BC77-FB0686A03A77}"/>
              </a:ext>
            </a:extLst>
          </p:cNvPr>
          <p:cNvSpPr/>
          <p:nvPr/>
        </p:nvSpPr>
        <p:spPr>
          <a:xfrm>
            <a:off x="6036254" y="4727613"/>
            <a:ext cx="421848" cy="57058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642EC2-2E63-41CA-A6ED-6D334A431C0E}"/>
              </a:ext>
            </a:extLst>
          </p:cNvPr>
          <p:cNvSpPr txBox="1"/>
          <p:nvPr/>
        </p:nvSpPr>
        <p:spPr>
          <a:xfrm>
            <a:off x="4371763" y="435096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first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DCE739-D227-4ED9-A763-5B492C3B80AE}"/>
              </a:ext>
            </a:extLst>
          </p:cNvPr>
          <p:cNvSpPr txBox="1"/>
          <p:nvPr/>
        </p:nvSpPr>
        <p:spPr>
          <a:xfrm>
            <a:off x="5865278" y="435096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last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286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36CC85-04FB-4180-8995-E6DEBBF2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std::</a:t>
            </a:r>
            <a:r>
              <a:rPr lang="en-US" altLang="ko-KR" dirty="0" err="1">
                <a:latin typeface="Consolas" panose="020B0609020204030204" pitchFamily="49" charset="0"/>
              </a:rPr>
              <a:t>equal_range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71CF70-03E5-4B42-9EF1-9335F3260D61}"/>
              </a:ext>
            </a:extLst>
          </p:cNvPr>
          <p:cNvSpPr/>
          <p:nvPr/>
        </p:nvSpPr>
        <p:spPr>
          <a:xfrm>
            <a:off x="3262580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2AC1BB-F4E9-44BB-9D3A-F0004B87FF3F}"/>
              </a:ext>
            </a:extLst>
          </p:cNvPr>
          <p:cNvSpPr/>
          <p:nvPr/>
        </p:nvSpPr>
        <p:spPr>
          <a:xfrm>
            <a:off x="3760013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1C8B7F-06AB-44EE-BBCA-17BE1EDF5055}"/>
              </a:ext>
            </a:extLst>
          </p:cNvPr>
          <p:cNvSpPr/>
          <p:nvPr/>
        </p:nvSpPr>
        <p:spPr>
          <a:xfrm>
            <a:off x="4257446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DC5048-F100-4227-A502-A82DFCF3F621}"/>
              </a:ext>
            </a:extLst>
          </p:cNvPr>
          <p:cNvSpPr/>
          <p:nvPr/>
        </p:nvSpPr>
        <p:spPr>
          <a:xfrm>
            <a:off x="4754879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E9B370-C0BB-4464-8218-41B5195FA44C}"/>
              </a:ext>
            </a:extLst>
          </p:cNvPr>
          <p:cNvSpPr/>
          <p:nvPr/>
        </p:nvSpPr>
        <p:spPr>
          <a:xfrm>
            <a:off x="5252312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5F7D3B-D381-4F61-8F21-D27B87BFBC9B}"/>
              </a:ext>
            </a:extLst>
          </p:cNvPr>
          <p:cNvSpPr/>
          <p:nvPr/>
        </p:nvSpPr>
        <p:spPr>
          <a:xfrm>
            <a:off x="5749745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7462A6-C7C4-4194-BE74-D3E6F982E640}"/>
              </a:ext>
            </a:extLst>
          </p:cNvPr>
          <p:cNvSpPr/>
          <p:nvPr/>
        </p:nvSpPr>
        <p:spPr>
          <a:xfrm>
            <a:off x="6247178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A4F4D4-B6D1-4023-B678-6C713B91D085}"/>
              </a:ext>
            </a:extLst>
          </p:cNvPr>
          <p:cNvSpPr/>
          <p:nvPr/>
        </p:nvSpPr>
        <p:spPr>
          <a:xfrm>
            <a:off x="6744611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6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A78041-0B44-4C2F-A0F0-D18028FFD1DA}"/>
              </a:ext>
            </a:extLst>
          </p:cNvPr>
          <p:cNvSpPr/>
          <p:nvPr/>
        </p:nvSpPr>
        <p:spPr>
          <a:xfrm>
            <a:off x="7242044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7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B04913-D21D-4E32-899B-A1EC7A2C1877}"/>
              </a:ext>
            </a:extLst>
          </p:cNvPr>
          <p:cNvSpPr/>
          <p:nvPr/>
        </p:nvSpPr>
        <p:spPr>
          <a:xfrm>
            <a:off x="7729736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8</a:t>
            </a:r>
            <a:endParaRPr lang="ko-KR" altLang="en-US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E29BF4BE-3E6C-4C20-8A43-0E8C1E85FA28}"/>
              </a:ext>
            </a:extLst>
          </p:cNvPr>
          <p:cNvSpPr/>
          <p:nvPr/>
        </p:nvSpPr>
        <p:spPr>
          <a:xfrm>
            <a:off x="4542739" y="4727614"/>
            <a:ext cx="421848" cy="57058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8A041220-4343-4688-BC77-FB0686A03A77}"/>
              </a:ext>
            </a:extLst>
          </p:cNvPr>
          <p:cNvSpPr/>
          <p:nvPr/>
        </p:nvSpPr>
        <p:spPr>
          <a:xfrm>
            <a:off x="6036254" y="4727613"/>
            <a:ext cx="421848" cy="57058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642EC2-2E63-41CA-A6ED-6D334A431C0E}"/>
              </a:ext>
            </a:extLst>
          </p:cNvPr>
          <p:cNvSpPr txBox="1"/>
          <p:nvPr/>
        </p:nvSpPr>
        <p:spPr>
          <a:xfrm>
            <a:off x="4371763" y="435096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first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DCE739-D227-4ED9-A763-5B492C3B80AE}"/>
              </a:ext>
            </a:extLst>
          </p:cNvPr>
          <p:cNvSpPr txBox="1"/>
          <p:nvPr/>
        </p:nvSpPr>
        <p:spPr>
          <a:xfrm>
            <a:off x="5865278" y="435096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last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FDF850-338A-4F8C-96CC-17C64A8B0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543" y="1886199"/>
            <a:ext cx="66770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19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87E72-17DA-4E26-92A3-A1E9F32C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std::</a:t>
            </a:r>
            <a:r>
              <a:rPr lang="en-US" altLang="ko-KR" dirty="0" err="1">
                <a:latin typeface="Consolas" panose="020B0609020204030204" pitchFamily="49" charset="0"/>
              </a:rPr>
              <a:t>equal_range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5D9496B-22E7-4D09-8458-BDCDC6715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729"/>
            <a:ext cx="10515600" cy="428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0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87E72-17DA-4E26-92A3-A1E9F32C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std::</a:t>
            </a:r>
            <a:r>
              <a:rPr lang="en-US" altLang="ko-KR" dirty="0" err="1">
                <a:latin typeface="Consolas" panose="020B0609020204030204" pitchFamily="49" charset="0"/>
              </a:rPr>
              <a:t>equal_range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5D9496B-22E7-4D09-8458-BDCDC6715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729"/>
            <a:ext cx="10515600" cy="42871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E84BE1F-3DF7-40C1-84C8-E2DEEE0985F3}"/>
              </a:ext>
            </a:extLst>
          </p:cNvPr>
          <p:cNvSpPr/>
          <p:nvPr/>
        </p:nvSpPr>
        <p:spPr>
          <a:xfrm>
            <a:off x="1535409" y="2468548"/>
            <a:ext cx="1599712" cy="285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683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F61D0-ED72-48DE-9BAC-A1024169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_DEBUG_LT_PRED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4FDB7F3-95FE-4C74-B3CB-A29934103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81804"/>
            <a:ext cx="10515600" cy="303897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257740C-ADF3-4801-BAA1-36350CC41CA7}"/>
              </a:ext>
            </a:extLst>
          </p:cNvPr>
          <p:cNvSpPr/>
          <p:nvPr/>
        </p:nvSpPr>
        <p:spPr>
          <a:xfrm>
            <a:off x="10155118" y="3590766"/>
            <a:ext cx="1201887" cy="285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27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F61D0-ED72-48DE-9BAC-A1024169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cv-same-type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27B5DC1-C069-4FA3-8E57-16C8F2498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cv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const-volatile </a:t>
            </a:r>
            <a:r>
              <a:rPr lang="ko-KR" altLang="en-US" dirty="0"/>
              <a:t>한정자 </a:t>
            </a:r>
            <a:r>
              <a:rPr lang="en-US" altLang="ko-KR" dirty="0"/>
              <a:t>(cv</a:t>
            </a:r>
            <a:r>
              <a:rPr lang="ko-KR" altLang="en-US" dirty="0"/>
              <a:t>한정자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cv-same-type : cv(+reference)</a:t>
            </a:r>
            <a:r>
              <a:rPr lang="ko-KR" altLang="en-US" dirty="0"/>
              <a:t>를 제거했을 때 동일한 타입</a:t>
            </a:r>
            <a:endParaRPr lang="en-US" altLang="ko-KR" dirty="0"/>
          </a:p>
        </p:txBody>
      </p:sp>
      <p:pic>
        <p:nvPicPr>
          <p:cNvPr id="9" name="내용 개체 틀 3">
            <a:extLst>
              <a:ext uri="{FF2B5EF4-FFF2-40B4-BE49-F238E27FC236}">
                <a16:creationId xmlns:a16="http://schemas.microsoft.com/office/drawing/2014/main" id="{90F4F626-396F-4E86-8C08-76A8D6BF0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6" y="3593714"/>
            <a:ext cx="10515600" cy="30389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17B6949-C299-4077-89D1-EE17EB53FD81}"/>
              </a:ext>
            </a:extLst>
          </p:cNvPr>
          <p:cNvSpPr/>
          <p:nvPr/>
        </p:nvSpPr>
        <p:spPr>
          <a:xfrm>
            <a:off x="1155527" y="3998090"/>
            <a:ext cx="7331449" cy="285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914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CB4437-0A54-477D-86C6-6CB24CAE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_</a:t>
            </a:r>
            <a:r>
              <a:rPr lang="en-US" altLang="ko-KR" dirty="0" err="1">
                <a:latin typeface="Consolas" panose="020B0609020204030204" pitchFamily="49" charset="0"/>
              </a:rPr>
              <a:t>remove_cvref_t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6E54084-851D-4D3B-AA00-7AC6BE6ED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49843"/>
            <a:ext cx="7705725" cy="828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249801-4C4D-47E5-9BB2-DB8133957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72527"/>
            <a:ext cx="4232390" cy="38854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A7B2DB-9D3D-4EA5-91A6-A497D8E07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094" y="2955834"/>
            <a:ext cx="2902139" cy="390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012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CB4437-0A54-477D-86C6-6CB24CAE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_</a:t>
            </a:r>
            <a:r>
              <a:rPr lang="en-US" altLang="ko-KR" dirty="0" err="1">
                <a:latin typeface="Consolas" panose="020B0609020204030204" pitchFamily="49" charset="0"/>
              </a:rPr>
              <a:t>remove_cvref_t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A7B2DB-9D3D-4EA5-91A6-A497D8E079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6039" b="65541"/>
          <a:stretch/>
        </p:blipFill>
        <p:spPr>
          <a:xfrm>
            <a:off x="1878953" y="2672135"/>
            <a:ext cx="6563185" cy="286768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D8E81C1-045C-43CD-9B65-F45A274B0C7B}"/>
              </a:ext>
            </a:extLst>
          </p:cNvPr>
          <p:cNvSpPr/>
          <p:nvPr/>
        </p:nvSpPr>
        <p:spPr>
          <a:xfrm>
            <a:off x="2454845" y="4465567"/>
            <a:ext cx="5508226" cy="3452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3EEF6E-60C1-4E0D-AC8B-38028A2921F4}"/>
              </a:ext>
            </a:extLst>
          </p:cNvPr>
          <p:cNvSpPr txBox="1"/>
          <p:nvPr/>
        </p:nvSpPr>
        <p:spPr>
          <a:xfrm>
            <a:off x="8112557" y="446556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8736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BA7E40-CAEE-4F7B-BFFC-2EC9C824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template </a:t>
            </a:r>
            <a:r>
              <a:rPr lang="en-US" altLang="ko-KR" dirty="0" err="1">
                <a:latin typeface="Consolas" panose="020B0609020204030204" pitchFamily="49" charset="0"/>
              </a:rPr>
              <a:t>template</a:t>
            </a:r>
            <a:r>
              <a:rPr lang="en-US" altLang="ko-KR" dirty="0">
                <a:latin typeface="Consolas" panose="020B0609020204030204" pitchFamily="49" charset="0"/>
              </a:rPr>
              <a:t> parameter</a:t>
            </a:r>
            <a:br>
              <a:rPr lang="en-US" altLang="ko-KR" dirty="0"/>
            </a:br>
            <a:r>
              <a:rPr lang="en-US" altLang="ko-KR" sz="2800" dirty="0"/>
              <a:t>(</a:t>
            </a:r>
            <a:r>
              <a:rPr lang="ko-KR" altLang="en-US" sz="2800" dirty="0" err="1"/>
              <a:t>오타아님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E435AB-9578-4986-8A96-58901EDF4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 the body of the template declaration, the name of this parameter is a template-name (and needs arguments to be instantiated).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82E889-5C7E-409E-A6B3-27FC1D228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089" y="3429000"/>
            <a:ext cx="7403821" cy="215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49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4BAEB-28B6-4BB1-9E0B-980819B06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std::</a:t>
            </a:r>
            <a:r>
              <a:rPr lang="en-US" altLang="ko-KR" dirty="0" err="1"/>
              <a:t>lower_bound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C1E0BC-63F3-4106-B4E6-998B22BAD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generic algorithm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C5A613-B484-4903-B835-86340F5F8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28" y="2486025"/>
            <a:ext cx="8897366" cy="268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695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E7706-C5BE-4EF7-B80F-4C18541EA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템템파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언제쓰나요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8993BF0-4EF7-40C9-A79C-4B01F8093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14474" y="1825625"/>
            <a:ext cx="35630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01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9DF0E-6A82-4129-95C3-3D1746FB4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Try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CEE5D02-95BB-484F-98AE-F843DBC66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771" y="1792374"/>
            <a:ext cx="3219671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6EF3767-1B49-4D0E-B312-EBB9997BB32C}"/>
              </a:ext>
            </a:extLst>
          </p:cNvPr>
          <p:cNvSpPr/>
          <p:nvPr/>
        </p:nvSpPr>
        <p:spPr>
          <a:xfrm>
            <a:off x="5084617" y="504105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error C3203: 'Test':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특수화되지 않은 클래스 템플릿은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는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템플릿 매개 변수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Fn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대한 템플릿 인수로 사용할 수 없습니다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실제 형식이 필요합니다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55589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E73BA-A8C8-43AF-9948-732391B6A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템템파</a:t>
            </a:r>
            <a:r>
              <a:rPr lang="ko-KR" altLang="en-US" dirty="0"/>
              <a:t> 사용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87859FA-D669-4AA8-8F4F-49CDBC3EF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5123" y="1825625"/>
            <a:ext cx="48017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52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F61D0-ED72-48DE-9BAC-A1024169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strict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weak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ordering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check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4FDB7F3-95FE-4C74-B3CB-A29934103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81804"/>
            <a:ext cx="10515600" cy="30389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6792BD-4EBF-44DC-BC02-43D3AD10D69B}"/>
              </a:ext>
            </a:extLst>
          </p:cNvPr>
          <p:cNvSpPr/>
          <p:nvPr/>
        </p:nvSpPr>
        <p:spPr>
          <a:xfrm>
            <a:off x="4646551" y="3590765"/>
            <a:ext cx="2826591" cy="285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844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F61D0-ED72-48DE-9BAC-A1024169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strict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weak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ordering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check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4FDB7F3-95FE-4C74-B3CB-A29934103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81804"/>
            <a:ext cx="10515600" cy="30389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6792BD-4EBF-44DC-BC02-43D3AD10D69B}"/>
              </a:ext>
            </a:extLst>
          </p:cNvPr>
          <p:cNvSpPr/>
          <p:nvPr/>
        </p:nvSpPr>
        <p:spPr>
          <a:xfrm>
            <a:off x="4818682" y="3795590"/>
            <a:ext cx="2336025" cy="285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1E48E-E989-43CC-8413-C765C54FDDED}"/>
              </a:ext>
            </a:extLst>
          </p:cNvPr>
          <p:cNvSpPr txBox="1"/>
          <p:nvPr/>
        </p:nvSpPr>
        <p:spPr>
          <a:xfrm>
            <a:off x="7271309" y="4001293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 &lt; 4 == true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565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F61D0-ED72-48DE-9BAC-A1024169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strict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weak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ordering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check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4FDB7F3-95FE-4C74-B3CB-A29934103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81804"/>
            <a:ext cx="10515600" cy="30389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6792BD-4EBF-44DC-BC02-43D3AD10D69B}"/>
              </a:ext>
            </a:extLst>
          </p:cNvPr>
          <p:cNvSpPr/>
          <p:nvPr/>
        </p:nvSpPr>
        <p:spPr>
          <a:xfrm>
            <a:off x="2631437" y="4246634"/>
            <a:ext cx="2336025" cy="285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1E48E-E989-43CC-8413-C765C54FDDED}"/>
              </a:ext>
            </a:extLst>
          </p:cNvPr>
          <p:cNvSpPr txBox="1"/>
          <p:nvPr/>
        </p:nvSpPr>
        <p:spPr>
          <a:xfrm>
            <a:off x="3708807" y="4502667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 &lt; 3 == true ????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604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87E72-17DA-4E26-92A3-A1E9F32C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std::</a:t>
            </a:r>
            <a:r>
              <a:rPr lang="en-US" altLang="ko-KR" dirty="0" err="1">
                <a:latin typeface="Consolas" panose="020B0609020204030204" pitchFamily="49" charset="0"/>
              </a:rPr>
              <a:t>equal_range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5D9496B-22E7-4D09-8458-BDCDC6715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414"/>
          <a:stretch/>
        </p:blipFill>
        <p:spPr>
          <a:xfrm>
            <a:off x="838200" y="1857729"/>
            <a:ext cx="10515600" cy="229730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E84BE1F-3DF7-40C1-84C8-E2DEEE0985F3}"/>
              </a:ext>
            </a:extLst>
          </p:cNvPr>
          <p:cNvSpPr/>
          <p:nvPr/>
        </p:nvSpPr>
        <p:spPr>
          <a:xfrm>
            <a:off x="972138" y="2512439"/>
            <a:ext cx="5048272" cy="13426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79372-1796-4766-A88C-92256180E7BB}"/>
              </a:ext>
            </a:extLst>
          </p:cNvPr>
          <p:cNvSpPr txBox="1"/>
          <p:nvPr/>
        </p:nvSpPr>
        <p:spPr>
          <a:xfrm>
            <a:off x="6096000" y="294071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적당히 중간을 찾음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1C5215-C558-4241-80CE-54250CF4CBA7}"/>
              </a:ext>
            </a:extLst>
          </p:cNvPr>
          <p:cNvSpPr/>
          <p:nvPr/>
        </p:nvSpPr>
        <p:spPr>
          <a:xfrm>
            <a:off x="3262580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764D85-A984-4DC8-8DAD-D889B1B08335}"/>
              </a:ext>
            </a:extLst>
          </p:cNvPr>
          <p:cNvSpPr/>
          <p:nvPr/>
        </p:nvSpPr>
        <p:spPr>
          <a:xfrm>
            <a:off x="3760013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DFD096-5861-4B1B-B842-FC40CAF27560}"/>
              </a:ext>
            </a:extLst>
          </p:cNvPr>
          <p:cNvSpPr/>
          <p:nvPr/>
        </p:nvSpPr>
        <p:spPr>
          <a:xfrm>
            <a:off x="4257446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8FCE57-18B9-4D00-9E8B-68032F1E4410}"/>
              </a:ext>
            </a:extLst>
          </p:cNvPr>
          <p:cNvSpPr/>
          <p:nvPr/>
        </p:nvSpPr>
        <p:spPr>
          <a:xfrm>
            <a:off x="4754879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2656E4-FE0E-459F-B0EC-99E8233B2054}"/>
              </a:ext>
            </a:extLst>
          </p:cNvPr>
          <p:cNvSpPr/>
          <p:nvPr/>
        </p:nvSpPr>
        <p:spPr>
          <a:xfrm>
            <a:off x="5252312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CC3B70-8000-44BE-A772-6C2C4A5ED59A}"/>
              </a:ext>
            </a:extLst>
          </p:cNvPr>
          <p:cNvSpPr/>
          <p:nvPr/>
        </p:nvSpPr>
        <p:spPr>
          <a:xfrm>
            <a:off x="5749745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4B2064-93EF-49CD-8C78-D7FE417F9409}"/>
              </a:ext>
            </a:extLst>
          </p:cNvPr>
          <p:cNvSpPr/>
          <p:nvPr/>
        </p:nvSpPr>
        <p:spPr>
          <a:xfrm>
            <a:off x="6247178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42B077-C2B1-46A8-89F1-169629B35C93}"/>
              </a:ext>
            </a:extLst>
          </p:cNvPr>
          <p:cNvSpPr/>
          <p:nvPr/>
        </p:nvSpPr>
        <p:spPr>
          <a:xfrm>
            <a:off x="6744611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6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B3ABAA-2200-48CF-A76D-4964DA57328C}"/>
              </a:ext>
            </a:extLst>
          </p:cNvPr>
          <p:cNvSpPr/>
          <p:nvPr/>
        </p:nvSpPr>
        <p:spPr>
          <a:xfrm>
            <a:off x="7242044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7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63E88A-9AED-41BC-B808-4408522D638A}"/>
              </a:ext>
            </a:extLst>
          </p:cNvPr>
          <p:cNvSpPr/>
          <p:nvPr/>
        </p:nvSpPr>
        <p:spPr>
          <a:xfrm>
            <a:off x="7729736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8</a:t>
            </a:r>
            <a:endParaRPr lang="ko-KR" altLang="en-US" dirty="0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DDFDB578-3962-4702-BF9C-5C76A4D5457B}"/>
              </a:ext>
            </a:extLst>
          </p:cNvPr>
          <p:cNvSpPr/>
          <p:nvPr/>
        </p:nvSpPr>
        <p:spPr>
          <a:xfrm>
            <a:off x="5538821" y="4720297"/>
            <a:ext cx="421848" cy="57058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480B37-E24B-42C2-A586-98C61DAF67D6}"/>
              </a:ext>
            </a:extLst>
          </p:cNvPr>
          <p:cNvSpPr txBox="1"/>
          <p:nvPr/>
        </p:nvSpPr>
        <p:spPr>
          <a:xfrm>
            <a:off x="5340818" y="435096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_</a:t>
            </a:r>
            <a:r>
              <a:rPr lang="en-US" altLang="ko-KR" dirty="0" err="1">
                <a:latin typeface="Consolas" panose="020B0609020204030204" pitchFamily="49" charset="0"/>
              </a:rPr>
              <a:t>UMid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4378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87E72-17DA-4E26-92A3-A1E9F32C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std::</a:t>
            </a:r>
            <a:r>
              <a:rPr lang="en-US" altLang="ko-KR" dirty="0" err="1">
                <a:latin typeface="Consolas" panose="020B0609020204030204" pitchFamily="49" charset="0"/>
              </a:rPr>
              <a:t>equal_range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5D9496B-22E7-4D09-8458-BDCDC6715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6590"/>
          <a:stretch/>
        </p:blipFill>
        <p:spPr>
          <a:xfrm>
            <a:off x="762610" y="1795836"/>
            <a:ext cx="10515600" cy="22897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079372-1796-4766-A88C-92256180E7BB}"/>
              </a:ext>
            </a:extLst>
          </p:cNvPr>
          <p:cNvSpPr txBox="1"/>
          <p:nvPr/>
        </p:nvSpPr>
        <p:spPr>
          <a:xfrm>
            <a:off x="6096000" y="2940710"/>
            <a:ext cx="474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중간을 기준으로 </a:t>
            </a:r>
            <a:r>
              <a:rPr lang="en-US" altLang="ko-KR" dirty="0" err="1">
                <a:solidFill>
                  <a:srgbClr val="C00000"/>
                </a:solidFill>
              </a:rPr>
              <a:t>lower_bound</a:t>
            </a:r>
            <a:r>
              <a:rPr lang="en-US" altLang="ko-KR" dirty="0">
                <a:solidFill>
                  <a:srgbClr val="C00000"/>
                </a:solidFill>
              </a:rPr>
              <a:t> /  </a:t>
            </a:r>
            <a:r>
              <a:rPr lang="en-US" altLang="ko-KR" dirty="0" err="1">
                <a:solidFill>
                  <a:srgbClr val="C00000"/>
                </a:solidFill>
              </a:rPr>
              <a:t>upper_bound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7A86B0-8CA8-43A1-A069-1E5D694F5072}"/>
              </a:ext>
            </a:extLst>
          </p:cNvPr>
          <p:cNvSpPr/>
          <p:nvPr/>
        </p:nvSpPr>
        <p:spPr>
          <a:xfrm>
            <a:off x="3262580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1AF5FA-C129-43F9-BA61-4FB01088D5F2}"/>
              </a:ext>
            </a:extLst>
          </p:cNvPr>
          <p:cNvSpPr/>
          <p:nvPr/>
        </p:nvSpPr>
        <p:spPr>
          <a:xfrm>
            <a:off x="3760013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1F6E73-46C9-488C-8847-347298C6A38B}"/>
              </a:ext>
            </a:extLst>
          </p:cNvPr>
          <p:cNvSpPr/>
          <p:nvPr/>
        </p:nvSpPr>
        <p:spPr>
          <a:xfrm>
            <a:off x="4257446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6931AD-6DEF-4570-85B4-77A4F6F042C6}"/>
              </a:ext>
            </a:extLst>
          </p:cNvPr>
          <p:cNvSpPr/>
          <p:nvPr/>
        </p:nvSpPr>
        <p:spPr>
          <a:xfrm>
            <a:off x="4754879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DFE10B-3097-45C2-A71C-ED2F978C7FC5}"/>
              </a:ext>
            </a:extLst>
          </p:cNvPr>
          <p:cNvSpPr/>
          <p:nvPr/>
        </p:nvSpPr>
        <p:spPr>
          <a:xfrm>
            <a:off x="5252312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AB0A10-CFAC-4E62-BDA1-44E98263DAF4}"/>
              </a:ext>
            </a:extLst>
          </p:cNvPr>
          <p:cNvSpPr/>
          <p:nvPr/>
        </p:nvSpPr>
        <p:spPr>
          <a:xfrm>
            <a:off x="5749745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068A7E-A374-42C0-9965-C8208E2ADE59}"/>
              </a:ext>
            </a:extLst>
          </p:cNvPr>
          <p:cNvSpPr/>
          <p:nvPr/>
        </p:nvSpPr>
        <p:spPr>
          <a:xfrm>
            <a:off x="6247178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CE040-E27A-474C-BCEF-88BB4EA17595}"/>
              </a:ext>
            </a:extLst>
          </p:cNvPr>
          <p:cNvSpPr/>
          <p:nvPr/>
        </p:nvSpPr>
        <p:spPr>
          <a:xfrm>
            <a:off x="6744611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6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40E394-FFC9-4BC3-BCED-455A488E829A}"/>
              </a:ext>
            </a:extLst>
          </p:cNvPr>
          <p:cNvSpPr/>
          <p:nvPr/>
        </p:nvSpPr>
        <p:spPr>
          <a:xfrm>
            <a:off x="7242044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7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075008-1621-44F3-B9C4-E2128096228B}"/>
              </a:ext>
            </a:extLst>
          </p:cNvPr>
          <p:cNvSpPr/>
          <p:nvPr/>
        </p:nvSpPr>
        <p:spPr>
          <a:xfrm>
            <a:off x="7729736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8</a:t>
            </a:r>
            <a:endParaRPr lang="ko-KR" altLang="en-US" dirty="0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C06AEEF3-0D98-480D-9F30-3CEA024B709E}"/>
              </a:ext>
            </a:extLst>
          </p:cNvPr>
          <p:cNvSpPr/>
          <p:nvPr/>
        </p:nvSpPr>
        <p:spPr>
          <a:xfrm>
            <a:off x="5538821" y="4720297"/>
            <a:ext cx="421848" cy="57058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3188E7-821D-47C1-9FED-612D602F98A5}"/>
              </a:ext>
            </a:extLst>
          </p:cNvPr>
          <p:cNvSpPr txBox="1"/>
          <p:nvPr/>
        </p:nvSpPr>
        <p:spPr>
          <a:xfrm>
            <a:off x="5340818" y="435096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_</a:t>
            </a:r>
            <a:r>
              <a:rPr lang="en-US" altLang="ko-KR" dirty="0" err="1">
                <a:latin typeface="Consolas" panose="020B0609020204030204" pitchFamily="49" charset="0"/>
              </a:rPr>
              <a:t>UMid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A7856654-5C2A-46B0-9169-25EF651C1C86}"/>
              </a:ext>
            </a:extLst>
          </p:cNvPr>
          <p:cNvSpPr/>
          <p:nvPr/>
        </p:nvSpPr>
        <p:spPr>
          <a:xfrm>
            <a:off x="3051656" y="4720296"/>
            <a:ext cx="421848" cy="57058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55A370C6-2A84-455F-8738-5CE90172A87F}"/>
              </a:ext>
            </a:extLst>
          </p:cNvPr>
          <p:cNvSpPr/>
          <p:nvPr/>
        </p:nvSpPr>
        <p:spPr>
          <a:xfrm>
            <a:off x="8013064" y="4720295"/>
            <a:ext cx="421848" cy="57058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95A18C5-4E08-4359-AB64-052901176D75}"/>
              </a:ext>
            </a:extLst>
          </p:cNvPr>
          <p:cNvCxnSpPr>
            <a:stCxn id="18" idx="3"/>
            <a:endCxn id="16" idx="1"/>
          </p:cNvCxnSpPr>
          <p:nvPr/>
        </p:nvCxnSpPr>
        <p:spPr>
          <a:xfrm>
            <a:off x="3473504" y="5079957"/>
            <a:ext cx="206531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14B4312-01F6-4225-94A6-29A40A9468AC}"/>
              </a:ext>
            </a:extLst>
          </p:cNvPr>
          <p:cNvSpPr txBox="1"/>
          <p:nvPr/>
        </p:nvSpPr>
        <p:spPr>
          <a:xfrm>
            <a:off x="3816326" y="468945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lower_bound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DD530BD-985A-494D-98BC-A583C7A7817D}"/>
              </a:ext>
            </a:extLst>
          </p:cNvPr>
          <p:cNvCxnSpPr/>
          <p:nvPr/>
        </p:nvCxnSpPr>
        <p:spPr>
          <a:xfrm>
            <a:off x="5965776" y="5079956"/>
            <a:ext cx="206531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2847A2-9A25-4109-8EFC-3D85E81B0C00}"/>
              </a:ext>
            </a:extLst>
          </p:cNvPr>
          <p:cNvSpPr txBox="1"/>
          <p:nvPr/>
        </p:nvSpPr>
        <p:spPr>
          <a:xfrm>
            <a:off x="6308598" y="4689456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upper_bound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0241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87E72-17DA-4E26-92A3-A1E9F32C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std::</a:t>
            </a:r>
            <a:r>
              <a:rPr lang="en-US" altLang="ko-KR" dirty="0" err="1">
                <a:latin typeface="Consolas" panose="020B0609020204030204" pitchFamily="49" charset="0"/>
              </a:rPr>
              <a:t>equal_range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5D9496B-22E7-4D09-8458-BDCDC6715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6590"/>
          <a:stretch/>
        </p:blipFill>
        <p:spPr>
          <a:xfrm>
            <a:off x="762610" y="1795836"/>
            <a:ext cx="10515600" cy="22897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079372-1796-4766-A88C-92256180E7BB}"/>
              </a:ext>
            </a:extLst>
          </p:cNvPr>
          <p:cNvSpPr txBox="1"/>
          <p:nvPr/>
        </p:nvSpPr>
        <p:spPr>
          <a:xfrm>
            <a:off x="6096000" y="2940710"/>
            <a:ext cx="474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중간을 기준으로 </a:t>
            </a:r>
            <a:r>
              <a:rPr lang="en-US" altLang="ko-KR" dirty="0" err="1">
                <a:solidFill>
                  <a:srgbClr val="C00000"/>
                </a:solidFill>
              </a:rPr>
              <a:t>lower_bound</a:t>
            </a:r>
            <a:r>
              <a:rPr lang="en-US" altLang="ko-KR" dirty="0">
                <a:solidFill>
                  <a:srgbClr val="C00000"/>
                </a:solidFill>
              </a:rPr>
              <a:t> /  </a:t>
            </a:r>
            <a:r>
              <a:rPr lang="en-US" altLang="ko-KR" dirty="0" err="1">
                <a:solidFill>
                  <a:srgbClr val="C00000"/>
                </a:solidFill>
              </a:rPr>
              <a:t>upper_bound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7A86B0-8CA8-43A1-A069-1E5D694F5072}"/>
              </a:ext>
            </a:extLst>
          </p:cNvPr>
          <p:cNvSpPr/>
          <p:nvPr/>
        </p:nvSpPr>
        <p:spPr>
          <a:xfrm>
            <a:off x="3262580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1AF5FA-C129-43F9-BA61-4FB01088D5F2}"/>
              </a:ext>
            </a:extLst>
          </p:cNvPr>
          <p:cNvSpPr/>
          <p:nvPr/>
        </p:nvSpPr>
        <p:spPr>
          <a:xfrm>
            <a:off x="3760013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1F6E73-46C9-488C-8847-347298C6A38B}"/>
              </a:ext>
            </a:extLst>
          </p:cNvPr>
          <p:cNvSpPr/>
          <p:nvPr/>
        </p:nvSpPr>
        <p:spPr>
          <a:xfrm>
            <a:off x="4257446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6931AD-6DEF-4570-85B4-77A4F6F042C6}"/>
              </a:ext>
            </a:extLst>
          </p:cNvPr>
          <p:cNvSpPr/>
          <p:nvPr/>
        </p:nvSpPr>
        <p:spPr>
          <a:xfrm>
            <a:off x="4754879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DFE10B-3097-45C2-A71C-ED2F978C7FC5}"/>
              </a:ext>
            </a:extLst>
          </p:cNvPr>
          <p:cNvSpPr/>
          <p:nvPr/>
        </p:nvSpPr>
        <p:spPr>
          <a:xfrm>
            <a:off x="5252312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AB0A10-CFAC-4E62-BDA1-44E98263DAF4}"/>
              </a:ext>
            </a:extLst>
          </p:cNvPr>
          <p:cNvSpPr/>
          <p:nvPr/>
        </p:nvSpPr>
        <p:spPr>
          <a:xfrm>
            <a:off x="5749745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068A7E-A374-42C0-9965-C8208E2ADE59}"/>
              </a:ext>
            </a:extLst>
          </p:cNvPr>
          <p:cNvSpPr/>
          <p:nvPr/>
        </p:nvSpPr>
        <p:spPr>
          <a:xfrm>
            <a:off x="6247178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CE040-E27A-474C-BCEF-88BB4EA17595}"/>
              </a:ext>
            </a:extLst>
          </p:cNvPr>
          <p:cNvSpPr/>
          <p:nvPr/>
        </p:nvSpPr>
        <p:spPr>
          <a:xfrm>
            <a:off x="6744611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6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40E394-FFC9-4BC3-BCED-455A488E829A}"/>
              </a:ext>
            </a:extLst>
          </p:cNvPr>
          <p:cNvSpPr/>
          <p:nvPr/>
        </p:nvSpPr>
        <p:spPr>
          <a:xfrm>
            <a:off x="7242044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7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075008-1621-44F3-B9C4-E2128096228B}"/>
              </a:ext>
            </a:extLst>
          </p:cNvPr>
          <p:cNvSpPr/>
          <p:nvPr/>
        </p:nvSpPr>
        <p:spPr>
          <a:xfrm>
            <a:off x="7729736" y="5305514"/>
            <a:ext cx="4974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8</a:t>
            </a:r>
            <a:endParaRPr lang="ko-KR" altLang="en-US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A7856654-5C2A-46B0-9169-25EF651C1C86}"/>
              </a:ext>
            </a:extLst>
          </p:cNvPr>
          <p:cNvSpPr/>
          <p:nvPr/>
        </p:nvSpPr>
        <p:spPr>
          <a:xfrm>
            <a:off x="4543955" y="4734928"/>
            <a:ext cx="421848" cy="57058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4B4312-01F6-4225-94A6-29A40A9468AC}"/>
              </a:ext>
            </a:extLst>
          </p:cNvPr>
          <p:cNvSpPr txBox="1"/>
          <p:nvPr/>
        </p:nvSpPr>
        <p:spPr>
          <a:xfrm>
            <a:off x="4347261" y="435828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first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2DFB89B8-BD00-4494-8684-75B290DCC670}"/>
              </a:ext>
            </a:extLst>
          </p:cNvPr>
          <p:cNvSpPr/>
          <p:nvPr/>
        </p:nvSpPr>
        <p:spPr>
          <a:xfrm>
            <a:off x="6036254" y="4727612"/>
            <a:ext cx="421848" cy="57058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1939F3-3945-4B60-AD96-6B89C8C58696}"/>
              </a:ext>
            </a:extLst>
          </p:cNvPr>
          <p:cNvSpPr txBox="1"/>
          <p:nvPr/>
        </p:nvSpPr>
        <p:spPr>
          <a:xfrm>
            <a:off x="5905395" y="435096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last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65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7161E-27D6-495C-9548-14F17D630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12467F-4676-47A5-86BE-633E665DBF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28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4BAEB-28B6-4BB1-9E0B-980819B06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std::</a:t>
            </a:r>
            <a:r>
              <a:rPr lang="en-US" altLang="ko-KR" dirty="0" err="1"/>
              <a:t>lower_bound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C1E0BC-63F3-4106-B4E6-998B22BAD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generic algorithm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C5A613-B484-4903-B835-86340F5F8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28" y="2486025"/>
            <a:ext cx="8897366" cy="26813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A326622-5966-45F3-9B76-01B15C3A3599}"/>
              </a:ext>
            </a:extLst>
          </p:cNvPr>
          <p:cNvSpPr/>
          <p:nvPr/>
        </p:nvSpPr>
        <p:spPr>
          <a:xfrm>
            <a:off x="1605516" y="4433777"/>
            <a:ext cx="7953154" cy="414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Image result for 지금까지이런분노">
            <a:extLst>
              <a:ext uri="{FF2B5EF4-FFF2-40B4-BE49-F238E27FC236}">
                <a16:creationId xmlns:a16="http://schemas.microsoft.com/office/drawing/2014/main" id="{67ADBD10-1C74-4B38-92D1-1512929CD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745" y="1476485"/>
            <a:ext cx="3594358" cy="267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61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A9CAA-B766-4379-8AC3-B8ACB960A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void_t</a:t>
            </a:r>
            <a:r>
              <a:rPr lang="en-US" altLang="ko-KR" dirty="0"/>
              <a:t>&lt;T&gt;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5667A-B793-438A-9C67-D2BCD0280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F988B4-B8A7-4CF7-B6A6-54769FF4C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443401" cy="35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27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A3B59-E00E-441F-8274-AFFBB8F0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std::</a:t>
            </a:r>
            <a:r>
              <a:rPr lang="en-US" altLang="ko-KR" dirty="0" err="1"/>
              <a:t>lower_bound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75CB33-4968-4C9D-B6E0-8A617FE56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159494-8F67-48A6-A409-33E9AAD2B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8571614" cy="467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92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A3B59-E00E-441F-8274-AFFBB8F0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std::</a:t>
            </a:r>
            <a:r>
              <a:rPr lang="en-US" altLang="ko-KR" dirty="0" err="1"/>
              <a:t>lower_bound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75CB33-4968-4C9D-B6E0-8A617FE56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159494-8F67-48A6-A409-33E9AAD2B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8571614" cy="46704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8A9EA8-3CA2-45E6-9156-B3E2E3D08D14}"/>
              </a:ext>
            </a:extLst>
          </p:cNvPr>
          <p:cNvSpPr/>
          <p:nvPr/>
        </p:nvSpPr>
        <p:spPr>
          <a:xfrm>
            <a:off x="1133856" y="2889504"/>
            <a:ext cx="4815840" cy="231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41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5F42A-1395-4CD6-9563-9370F872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_Unwrapped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032939-94FD-4D00-B5A5-56159B82C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vector iterator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list iterator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60DCF5-8ED9-42B4-8F55-0E8FC69DAD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29"/>
          <a:stretch/>
        </p:blipFill>
        <p:spPr>
          <a:xfrm>
            <a:off x="1067751" y="3808572"/>
            <a:ext cx="6071439" cy="9602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FB88C5-3D42-417C-9630-3EB7DFA62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752" y="5828728"/>
            <a:ext cx="10241522" cy="8159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609781-D2DD-4AA2-99F6-BE9F60D69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751" y="5415502"/>
            <a:ext cx="6731943" cy="2782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EDC93C-C746-4FB9-957B-D56A274CA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751" y="1461610"/>
            <a:ext cx="912887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36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E2F1BC31375E94083A177693EC431F5" ma:contentTypeVersion="0" ma:contentTypeDescription="새 문서를 만듭니다." ma:contentTypeScope="" ma:versionID="c17fd0f12afbc5744b9c9cf52bcb47f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b695f5d42fa4475d199313684ac033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5B3820-51E8-4607-9CED-170B9C0D9C12}">
  <ds:schemaRefs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10845C0-E30E-459D-A00D-511AC72EAF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F1ECA8A-480A-40D9-95BA-322543291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14630</TotalTime>
  <Words>836</Words>
  <Application>Microsoft Office PowerPoint</Application>
  <PresentationFormat>와이드스크린</PresentationFormat>
  <Paragraphs>257</Paragraphs>
  <Slides>60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9" baseType="lpstr">
      <vt:lpstr>Arial</vt:lpstr>
      <vt:lpstr>Times New Roman</vt:lpstr>
      <vt:lpstr>Abadi</vt:lpstr>
      <vt:lpstr>맑은 고딕</vt:lpstr>
      <vt:lpstr>나눔바른고딕</vt:lpstr>
      <vt:lpstr>돋움체</vt:lpstr>
      <vt:lpstr>Consolas</vt:lpstr>
      <vt:lpstr>Georgia</vt:lpstr>
      <vt:lpstr>Office 테마</vt:lpstr>
      <vt:lpstr>최적화 스터디</vt:lpstr>
      <vt:lpstr>PowerPoint 프레젠테이션</vt:lpstr>
      <vt:lpstr>std::lower_bound</vt:lpstr>
      <vt:lpstr>std::lower_bound</vt:lpstr>
      <vt:lpstr>std::lower_bound</vt:lpstr>
      <vt:lpstr>std::lower_bound</vt:lpstr>
      <vt:lpstr>std::lower_bound</vt:lpstr>
      <vt:lpstr>std::lower_bound</vt:lpstr>
      <vt:lpstr>_Unwrapped</vt:lpstr>
      <vt:lpstr>_List_unchecked_iterator</vt:lpstr>
      <vt:lpstr>_List_iterator</vt:lpstr>
      <vt:lpstr>std::_Tree&lt;T&gt;::lower_bound</vt:lpstr>
      <vt:lpstr>std::lower_bound</vt:lpstr>
      <vt:lpstr>std::lower_bound</vt:lpstr>
      <vt:lpstr>std::next</vt:lpstr>
      <vt:lpstr>std::next</vt:lpstr>
      <vt:lpstr>random access iterator</vt:lpstr>
      <vt:lpstr>std::next</vt:lpstr>
      <vt:lpstr>random access iterator</vt:lpstr>
      <vt:lpstr>forward iterator</vt:lpstr>
      <vt:lpstr>from cpp reference..</vt:lpstr>
      <vt:lpstr>Legacy Iterator</vt:lpstr>
      <vt:lpstr>우리가 알고있던 것은</vt:lpstr>
      <vt:lpstr>요즘 Iterator</vt:lpstr>
      <vt:lpstr>std::lower_bound</vt:lpstr>
      <vt:lpstr>std::lower_bound</vt:lpstr>
      <vt:lpstr>std::upper_bound</vt:lpstr>
      <vt:lpstr>퀴즈1</vt:lpstr>
      <vt:lpstr>퀴즈2</vt:lpstr>
      <vt:lpstr>lower vs upper</vt:lpstr>
      <vt:lpstr>std::upper_bound</vt:lpstr>
      <vt:lpstr>upper_bound</vt:lpstr>
      <vt:lpstr>std::binary_search</vt:lpstr>
      <vt:lpstr>std::binary_search</vt:lpstr>
      <vt:lpstr>std::binary_search</vt:lpstr>
      <vt:lpstr>std::binary_search</vt:lpstr>
      <vt:lpstr>strict weak ordering</vt:lpstr>
      <vt:lpstr>Equivalent</vt:lpstr>
      <vt:lpstr>std::binary_search</vt:lpstr>
      <vt:lpstr>std::equal_range</vt:lpstr>
      <vt:lpstr>std::equal_range</vt:lpstr>
      <vt:lpstr>std::equal_range</vt:lpstr>
      <vt:lpstr>std::equal_range</vt:lpstr>
      <vt:lpstr>std::equal_range</vt:lpstr>
      <vt:lpstr>_DEBUG_LT_PRED</vt:lpstr>
      <vt:lpstr>cv-same-type</vt:lpstr>
      <vt:lpstr>_remove_cvref_t</vt:lpstr>
      <vt:lpstr>_remove_cvref_t</vt:lpstr>
      <vt:lpstr>template template parameter (오타아님)</vt:lpstr>
      <vt:lpstr>템템파 - 언제쓰나요?</vt:lpstr>
      <vt:lpstr>Try</vt:lpstr>
      <vt:lpstr>템템파 사용</vt:lpstr>
      <vt:lpstr>strict weak ordering check</vt:lpstr>
      <vt:lpstr>strict weak ordering check</vt:lpstr>
      <vt:lpstr>strict weak ordering check</vt:lpstr>
      <vt:lpstr>std::equal_range</vt:lpstr>
      <vt:lpstr>std::equal_range</vt:lpstr>
      <vt:lpstr>std::equal_range</vt:lpstr>
      <vt:lpstr>감사합니다</vt:lpstr>
      <vt:lpstr>void_t&lt;T&gt;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최적화 스터디</dc:title>
  <dc:creator>최동민 [rammerchoi]</dc:creator>
  <cp:lastModifiedBy>최동민 [rammerchoi]</cp:lastModifiedBy>
  <cp:revision>30</cp:revision>
  <dcterms:created xsi:type="dcterms:W3CDTF">2019-12-20T11:54:55Z</dcterms:created>
  <dcterms:modified xsi:type="dcterms:W3CDTF">2020-01-15T04:06:46Z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0x0101003E2F1BC31375E94083A177693EC431F5</vt:lpwstr>
  </property>
</Properties>
</file>